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2" r:id="rId2"/>
    <p:sldMasterId id="2147483684" r:id="rId3"/>
    <p:sldMasterId id="2147483696" r:id="rId4"/>
    <p:sldMasterId id="2147483744" r:id="rId5"/>
  </p:sldMasterIdLst>
  <p:notesMasterIdLst>
    <p:notesMasterId r:id="rId50"/>
  </p:notesMasterIdLst>
  <p:sldIdLst>
    <p:sldId id="1078" r:id="rId6"/>
    <p:sldId id="259" r:id="rId7"/>
    <p:sldId id="260" r:id="rId8"/>
    <p:sldId id="387" r:id="rId9"/>
    <p:sldId id="671" r:id="rId10"/>
    <p:sldId id="405" r:id="rId11"/>
    <p:sldId id="263" r:id="rId12"/>
    <p:sldId id="264" r:id="rId13"/>
    <p:sldId id="265" r:id="rId14"/>
    <p:sldId id="266" r:id="rId15"/>
    <p:sldId id="267" r:id="rId16"/>
    <p:sldId id="268" r:id="rId17"/>
    <p:sldId id="492" r:id="rId18"/>
    <p:sldId id="816" r:id="rId19"/>
    <p:sldId id="269" r:id="rId20"/>
    <p:sldId id="270" r:id="rId21"/>
    <p:sldId id="271" r:id="rId22"/>
    <p:sldId id="272" r:id="rId23"/>
    <p:sldId id="273" r:id="rId24"/>
    <p:sldId id="274" r:id="rId25"/>
    <p:sldId id="275" r:id="rId26"/>
    <p:sldId id="276" r:id="rId27"/>
    <p:sldId id="277" r:id="rId28"/>
    <p:sldId id="278" r:id="rId29"/>
    <p:sldId id="279" r:id="rId30"/>
    <p:sldId id="956" r:id="rId31"/>
    <p:sldId id="416" r:id="rId32"/>
    <p:sldId id="419" r:id="rId33"/>
    <p:sldId id="1722" r:id="rId34"/>
    <p:sldId id="1620" r:id="rId35"/>
    <p:sldId id="750" r:id="rId36"/>
    <p:sldId id="281" r:id="rId37"/>
    <p:sldId id="2070" r:id="rId38"/>
    <p:sldId id="2827" r:id="rId39"/>
    <p:sldId id="2760" r:id="rId40"/>
    <p:sldId id="284" r:id="rId41"/>
    <p:sldId id="2155" r:id="rId42"/>
    <p:sldId id="285" r:id="rId43"/>
    <p:sldId id="286" r:id="rId44"/>
    <p:sldId id="287" r:id="rId45"/>
    <p:sldId id="2762" r:id="rId46"/>
    <p:sldId id="289" r:id="rId47"/>
    <p:sldId id="2154" r:id="rId48"/>
    <p:sldId id="1893" r:id="rId49"/>
  </p:sldIdLst>
  <p:sldSz cx="9144000" cy="6858000" type="screen4x3"/>
  <p:notesSz cx="6858000" cy="9144000"/>
  <p:custDataLst>
    <p:tags r:id="rId51"/>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64" userDrawn="1">
          <p15:clr>
            <a:srgbClr val="A4A3A4"/>
          </p15:clr>
        </p15:guide>
        <p15:guide id="2" pos="26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47" d="100"/>
          <a:sy n="47" d="100"/>
        </p:scale>
        <p:origin x="1282" y="58"/>
      </p:cViewPr>
      <p:guideLst>
        <p:guide orient="horz" pos="2064"/>
        <p:guide pos="2692"/>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0213"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3025" y="0"/>
            <a:ext cx="2973388"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340" name="Rectangle 4"/>
          <p:cNvSpPr>
            <a:spLocks noGrp="1" noRot="1" noChangeAspect="1"/>
          </p:cNvSpPr>
          <p:nvPr>
            <p:ph type="sldImg"/>
          </p:nvPr>
        </p:nvSpPr>
        <p:spPr>
          <a:xfrm>
            <a:off x="1143000" y="685800"/>
            <a:ext cx="4572000" cy="3429000"/>
          </a:xfrm>
          <a:prstGeom prst="rect">
            <a:avLst/>
          </a:prstGeom>
          <a:noFill/>
          <a:ln w="9525">
            <a:noFill/>
          </a:ln>
        </p:spPr>
      </p:sp>
      <p:sp>
        <p:nvSpPr>
          <p:cNvPr id="2053" name="Rectangle 5"/>
          <p:cNvSpPr>
            <a:spLocks noGrp="1" noChangeArrowheads="1"/>
          </p:cNvSpPr>
          <p:nvPr>
            <p:ph type="body" sz="quarter" idx="4294967295"/>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054" name="Rectangle 6"/>
          <p:cNvSpPr>
            <a:spLocks noGrp="1" noChangeArrowheads="1"/>
          </p:cNvSpPr>
          <p:nvPr>
            <p:ph type="ftr" sz="quarter" idx="4"/>
          </p:nvPr>
        </p:nvSpPr>
        <p:spPr bwMode="auto">
          <a:xfrm>
            <a:off x="0" y="8685213"/>
            <a:ext cx="2970213" cy="457200"/>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3025" y="8685213"/>
            <a:ext cx="2973388" cy="457200"/>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B84BD35-12F2-4FB9-94D3-5F9D5D3D0284}"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4099"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FF9D6CC-FC5A-4362-9379-1C59D5C3684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5123"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B8543E-669D-44E5-A167-248F62FF7F39}"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6147"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2291"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H:\2017&#20891;&#20107;&#29702;&#35770;\&#22269;&#38450;&#27010;&#36848;\&#22269;&#23383;&#30340;&#28436;&#21464;.wmv" TargetMode="External"/><Relationship Id="rId1" Type="http://schemas.microsoft.com/office/2007/relationships/media" Target="file:///H:\2017&#20891;&#20107;&#29702;&#35770;\&#22269;&#38450;&#27010;&#36848;\&#22269;&#23383;&#30340;&#28436;&#21464;.wmv" TargetMode="Externa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H:\&#20891;&#20107;&#29702;&#35770;&#35838;\&#22269;&#38450;&#27010;&#36848;\&#37011;&#23567;&#24179;&#35848;&#20027;&#26435;.wmv" TargetMode="External"/><Relationship Id="rId1" Type="http://schemas.microsoft.com/office/2007/relationships/media" Target="file:///H:\&#20891;&#20107;&#29702;&#35770;&#35838;\&#22269;&#38450;&#27010;&#36848;\&#37011;&#23567;&#24179;&#35848;&#20027;&#26435;.wmv" TargetMode="Externa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H:\&#20891;&#20107;&#29702;&#35770;&#35838;\&#22269;&#38450;&#27010;&#36848;\&#25746;&#20999;&#23572;&#22827;&#20154;&#36300;.wmv" TargetMode="External"/><Relationship Id="rId1" Type="http://schemas.microsoft.com/office/2007/relationships/media" Target="file:///H:\&#20891;&#20107;&#29702;&#35770;&#35838;\&#22269;&#38450;&#27010;&#36848;\&#25746;&#20999;&#23572;&#22827;&#20154;&#36300;.wmv"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guancha.cn/strategy/2013_05_08_143069.shtml" TargetMode="External"/><Relationship Id="rId1" Type="http://schemas.openxmlformats.org/officeDocument/2006/relationships/slideLayout" Target="../slideLayouts/slideLayout13.xml"/><Relationship Id="rId5" Type="http://schemas.openxmlformats.org/officeDocument/2006/relationships/hyperlink" Target="http://wenwen.soso.com/z/Search.e?sp=S%E7%90%89%E7%90%83&amp;ch=w.search.yjjlink&amp;cid=w.search.yjjlink" TargetMode="External"/><Relationship Id="rId4" Type="http://schemas.openxmlformats.org/officeDocument/2006/relationships/hyperlink" Target="http://wenwen.soso.com/z/Search.e?sp=S%E4%B8%9C%E6%B5%B7&amp;ch=w.search.yjjlink&amp;cid=w.search.yjjlink"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hyperlink" Target="&#31070;&#20061;&#22825;&#23467;&#36733;&#20154;&#23545;&#25509;3D&#27169;&#25311;" TargetMode="Externa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baike.so.com/doc/5397031.html"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3"/>
          <p:cNvSpPr txBox="1"/>
          <p:nvPr/>
        </p:nvSpPr>
        <p:spPr>
          <a:xfrm>
            <a:off x="863600" y="2889250"/>
            <a:ext cx="7416800" cy="641350"/>
          </a:xfrm>
          <a:prstGeom prst="rect">
            <a:avLst/>
          </a:prstGeom>
          <a:noFill/>
          <a:ln w="9525">
            <a:noFill/>
          </a:ln>
        </p:spPr>
        <p:txBody>
          <a:bodyPr anchor="t" anchorCtr="0">
            <a:spAutoFit/>
          </a:bodyPr>
          <a:lstStyle/>
          <a:p>
            <a:pPr algn="ctr">
              <a:spcBef>
                <a:spcPct val="50000"/>
              </a:spcBef>
            </a:pPr>
            <a:r>
              <a:rPr lang="zh-CN" altLang="en-US" sz="3600" b="1" dirty="0">
                <a:latin typeface="Times New Roman" panose="02020603050405020304" pitchFamily="18" charset="0"/>
                <a:ea typeface="宋体" panose="02010600030101010101" pitchFamily="2" charset="-122"/>
              </a:rPr>
              <a:t>授课人：何华</a:t>
            </a:r>
          </a:p>
        </p:txBody>
      </p:sp>
      <p:sp>
        <p:nvSpPr>
          <p:cNvPr id="15362" name="Text Box 4"/>
          <p:cNvSpPr txBox="1"/>
          <p:nvPr/>
        </p:nvSpPr>
        <p:spPr>
          <a:xfrm>
            <a:off x="3203575" y="4508500"/>
            <a:ext cx="1892300" cy="641350"/>
          </a:xfrm>
          <a:prstGeom prst="rect">
            <a:avLst/>
          </a:prstGeom>
          <a:noFill/>
          <a:ln w="9525">
            <a:noFill/>
          </a:ln>
        </p:spPr>
        <p:txBody>
          <a:bodyPr anchor="t" anchorCtr="0">
            <a:spAutoFit/>
          </a:bodyPr>
          <a:lstStyle/>
          <a:p>
            <a:pPr>
              <a:spcBef>
                <a:spcPct val="50000"/>
              </a:spcBef>
            </a:pPr>
            <a:endParaRPr lang="zh-CN" altLang="en-US" sz="3600" dirty="0">
              <a:solidFill>
                <a:srgbClr val="FFFF00"/>
              </a:solidFill>
              <a:latin typeface="Times New Roman" panose="02020603050405020304" pitchFamily="18" charset="0"/>
              <a:ea typeface="黑体" panose="02010609060101010101" pitchFamily="49" charset="-122"/>
            </a:endParaRPr>
          </a:p>
        </p:txBody>
      </p:sp>
      <p:sp>
        <p:nvSpPr>
          <p:cNvPr id="15363" name="TextBox 5"/>
          <p:cNvSpPr txBox="1"/>
          <p:nvPr/>
        </p:nvSpPr>
        <p:spPr>
          <a:xfrm>
            <a:off x="1987550" y="1016000"/>
            <a:ext cx="4705134" cy="1446550"/>
          </a:xfrm>
          <a:prstGeom prst="rect">
            <a:avLst/>
          </a:prstGeom>
          <a:solidFill>
            <a:schemeClr val="bg1"/>
          </a:solidFill>
          <a:ln w="9525" cap="flat" cmpd="sng">
            <a:solidFill>
              <a:schemeClr val="bg1"/>
            </a:solidFill>
            <a:prstDash val="solid"/>
            <a:miter/>
            <a:headEnd type="none" w="med" len="med"/>
            <a:tailEnd type="none" w="med" len="med"/>
          </a:ln>
        </p:spPr>
        <p:txBody>
          <a:bodyPr wrap="none" anchor="t" anchorCtr="0">
            <a:spAutoFit/>
          </a:bodyPr>
          <a:lstStyle/>
          <a:p>
            <a:r>
              <a:rPr lang="zh-CN" altLang="en-US" sz="8800" b="1" dirty="0">
                <a:latin typeface="华文新魏" panose="02010800040101010101" pitchFamily="2" charset="-122"/>
                <a:ea typeface="华文新魏" panose="02010800040101010101" pitchFamily="2" charset="-122"/>
              </a:rPr>
              <a:t>国防概述</a:t>
            </a:r>
          </a:p>
        </p:txBody>
      </p:sp>
      <p:sp>
        <p:nvSpPr>
          <p:cNvPr id="15364" name="Text Box 5"/>
          <p:cNvSpPr txBox="1"/>
          <p:nvPr/>
        </p:nvSpPr>
        <p:spPr>
          <a:xfrm>
            <a:off x="0" y="3657600"/>
            <a:ext cx="9144000" cy="1323439"/>
          </a:xfrm>
          <a:prstGeom prst="rect">
            <a:avLst/>
          </a:prstGeom>
          <a:noFill/>
          <a:ln w="9525">
            <a:noFill/>
          </a:ln>
        </p:spPr>
        <p:txBody>
          <a:bodyPr anchor="t" anchorCtr="0">
            <a:spAutoFit/>
          </a:bodyPr>
          <a:lstStyle/>
          <a:p>
            <a:pPr algn="ctr">
              <a:spcBef>
                <a:spcPct val="50000"/>
              </a:spcBef>
            </a:pPr>
            <a:r>
              <a:rPr lang="zh-CN" altLang="en-US" sz="3200" dirty="0">
                <a:latin typeface="Times New Roman" panose="02020603050405020304" pitchFamily="18" charset="0"/>
                <a:ea typeface="楷体_GB2312" pitchFamily="49" charset="-122"/>
              </a:rPr>
              <a:t>武汉大学武装部军事教研室</a:t>
            </a:r>
          </a:p>
          <a:p>
            <a:pPr algn="ctr">
              <a:spcBef>
                <a:spcPct val="50000"/>
              </a:spcBef>
            </a:pPr>
            <a:endParaRPr lang="zh-CN" altLang="en-US" sz="3200" dirty="0">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国字的演变.wmv">
            <a:hlinkClick r:id="" action="ppaction://media"/>
          </p:cNvPr>
          <p:cNvPicPr>
            <a:picLocks noGrp="1" noRot="1" noChangeAspect="1"/>
          </p:cNvPicPr>
          <p:nvPr>
            <p:ph idx="4294967295"/>
            <a:videoFile r:link="rId2"/>
            <p:extLst>
              <p:ext uri="{DAA4B4D4-6D71-4841-9C94-3DE7FCFB9230}">
                <p14:media xmlns:p14="http://schemas.microsoft.com/office/powerpoint/2010/main" r:link="rId1"/>
              </p:ext>
            </p:extLst>
          </p:nvPr>
        </p:nvPicPr>
        <p:blipFill>
          <a:blip r:embed="rId4"/>
          <a:stretch>
            <a:fillRect/>
          </a:stretch>
        </p:blipFill>
        <p:spPr>
          <a:xfrm>
            <a:off x="468313" y="1484313"/>
            <a:ext cx="5688012" cy="4265612"/>
          </a:xfrm>
        </p:spPr>
      </p:pic>
      <p:sp>
        <p:nvSpPr>
          <p:cNvPr id="12291" name="Text Box 12"/>
          <p:cNvSpPr txBox="1">
            <a:spLocks noChangeArrowheads="1"/>
          </p:cNvSpPr>
          <p:nvPr/>
        </p:nvSpPr>
        <p:spPr bwMode="auto">
          <a:xfrm>
            <a:off x="6659563" y="2749550"/>
            <a:ext cx="2087563" cy="1616075"/>
          </a:xfrm>
          <a:prstGeom prst="rect">
            <a:avLst/>
          </a:prstGeom>
          <a:noFill/>
          <a:ln w="9525">
            <a:noFill/>
            <a:miter lim="800000"/>
          </a:ln>
        </p:spPr>
        <p:txBody>
          <a:bodyPr>
            <a:spAutoFit/>
          </a:bodyPr>
          <a:lstStyle/>
          <a:p>
            <a:pPr marR="0" algn="ctr" defTabSz="914400">
              <a:spcBef>
                <a:spcPct val="50000"/>
              </a:spcBef>
              <a:buClrTx/>
              <a:buSzTx/>
              <a:buFont typeface="Arial" panose="020B0604020202020204" pitchFamily="34" charset="0"/>
              <a:defRPr/>
            </a:pPr>
            <a:r>
              <a:rPr kumimoji="0" lang="zh-CN" altLang="en-US" sz="10000" b="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或</a:t>
            </a:r>
          </a:p>
        </p:txBody>
      </p:sp>
      <p:sp>
        <p:nvSpPr>
          <p:cNvPr id="12292" name="Text Box 13"/>
          <p:cNvSpPr txBox="1">
            <a:spLocks noChangeArrowheads="1"/>
          </p:cNvSpPr>
          <p:nvPr/>
        </p:nvSpPr>
        <p:spPr bwMode="auto">
          <a:xfrm>
            <a:off x="6877050" y="1020763"/>
            <a:ext cx="1798638" cy="1616075"/>
          </a:xfrm>
          <a:prstGeom prst="rect">
            <a:avLst/>
          </a:prstGeom>
          <a:noFill/>
          <a:ln w="9525">
            <a:noFill/>
            <a:miter lim="800000"/>
          </a:ln>
        </p:spPr>
        <p:txBody>
          <a:bodyPr>
            <a:spAutoFit/>
          </a:bodyPr>
          <a:lstStyle/>
          <a:p>
            <a:pPr marR="0" defTabSz="914400">
              <a:spcBef>
                <a:spcPct val="50000"/>
              </a:spcBef>
              <a:buClrTx/>
              <a:buSzTx/>
              <a:buFont typeface="Arial" panose="020B0604020202020204" pitchFamily="34" charset="0"/>
              <a:defRPr/>
            </a:pPr>
            <a:r>
              <a:rPr kumimoji="0" lang="zh-CN" altLang="en-US" sz="10000" b="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戈</a:t>
            </a:r>
          </a:p>
        </p:txBody>
      </p:sp>
      <p:sp>
        <p:nvSpPr>
          <p:cNvPr id="12293" name="Text Box 17"/>
          <p:cNvSpPr txBox="1">
            <a:spLocks noChangeArrowheads="1"/>
          </p:cNvSpPr>
          <p:nvPr/>
        </p:nvSpPr>
        <p:spPr bwMode="auto">
          <a:xfrm>
            <a:off x="6659563" y="4508500"/>
            <a:ext cx="2087563" cy="1616075"/>
          </a:xfrm>
          <a:prstGeom prst="rect">
            <a:avLst/>
          </a:prstGeom>
          <a:noFill/>
          <a:ln w="9525">
            <a:noFill/>
            <a:miter lim="800000"/>
          </a:ln>
        </p:spPr>
        <p:txBody>
          <a:bodyPr>
            <a:spAutoFit/>
          </a:bodyPr>
          <a:lstStyle/>
          <a:p>
            <a:pPr marR="0" algn="ctr" defTabSz="914400">
              <a:spcBef>
                <a:spcPct val="50000"/>
              </a:spcBef>
              <a:buClrTx/>
              <a:buSzTx/>
              <a:buFont typeface="Arial" panose="020B0604020202020204" pitchFamily="34" charset="0"/>
              <a:defRPr/>
            </a:pPr>
            <a:r>
              <a:rPr kumimoji="0" lang="zh-CN" altLang="en-US" sz="10000"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國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12291"/>
                                        </p:tgtEl>
                                        <p:attrNameLst>
                                          <p:attrName>style.visibility</p:attrName>
                                        </p:attrNameLst>
                                      </p:cBhvr>
                                      <p:to>
                                        <p:strVal val="visible"/>
                                      </p:to>
                                    </p:set>
                                    <p:animEffect transition="in" filter="box(in)">
                                      <p:cBhvr>
                                        <p:cTn id="11" dur="500"/>
                                        <p:tgtEl>
                                          <p:spTgt spid="12291"/>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12293"/>
                                        </p:tgtEl>
                                        <p:attrNameLst>
                                          <p:attrName>style.visibility</p:attrName>
                                        </p:attrNameLst>
                                      </p:cBhvr>
                                      <p:to>
                                        <p:strVal val="visible"/>
                                      </p:to>
                                    </p:set>
                                    <p:animEffect transition="in" filter="checkerboard(across)">
                                      <p:cBhvr>
                                        <p:cTn id="16"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229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2290"/>
                                        </p:tgtEl>
                                      </p:cBhvr>
                                    </p:cmd>
                                  </p:childTnLst>
                                </p:cTn>
                              </p:par>
                            </p:childTnLst>
                          </p:cTn>
                        </p:par>
                      </p:childTnLst>
                    </p:cTn>
                  </p:par>
                </p:childTnLst>
              </p:cTn>
              <p:nextCondLst>
                <p:cond evt="onClick" delay="0">
                  <p:tgtEl>
                    <p:spTgt spid="12290"/>
                  </p:tgtEl>
                </p:cond>
              </p:nextCondLst>
            </p:seq>
            <p:video>
              <p:cMediaNode>
                <p:cTn id="22" fill="hold" display="0">
                  <p:stCondLst>
                    <p:cond delay="indefinite"/>
                  </p:stCondLst>
                  <p:endCondLst>
                    <p:cond evt="onNext" delay="0">
                      <p:tgtEl>
                        <p:sldTgt/>
                      </p:tgtEl>
                    </p:cond>
                    <p:cond evt="onPrev" delay="0">
                      <p:tgtEl>
                        <p:sldTgt/>
                      </p:tgtEl>
                    </p:cond>
                  </p:endCondLst>
                </p:cTn>
                <p:tgtEl>
                  <p:spTgt spid="12290"/>
                </p:tgtEl>
              </p:cMediaNode>
            </p:video>
          </p:childTnLst>
        </p:cTn>
      </p:par>
    </p:tnLst>
    <p:bldLst>
      <p:bldP spid="12291" grpId="0"/>
      <p:bldP spid="12292" grpId="0"/>
      <p:bldP spid="1229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p:cNvSpPr>
          <p:nvPr>
            <p:ph type="title" idx="4294967295"/>
          </p:nvPr>
        </p:nvSpPr>
        <p:spPr>
          <a:xfrm>
            <a:off x="323850" y="1125538"/>
            <a:ext cx="7848600" cy="1143000"/>
          </a:xfrm>
        </p:spPr>
        <p:txBody>
          <a:bodyPr vert="horz" wrap="square" lIns="91440" tIns="45720" rIns="91440" bIns="45720" anchor="ctr" anchorCtr="0"/>
          <a:lstStyle/>
          <a:p>
            <a:pPr algn="l" eaLnBrk="1" hangingPunct="1"/>
            <a:r>
              <a:rPr lang="zh-CN" altLang="en-US" sz="3600" dirty="0">
                <a:solidFill>
                  <a:schemeClr val="accent2"/>
                </a:solidFill>
                <a:latin typeface="黑体" panose="02010609060101010101" pitchFamily="49" charset="-122"/>
                <a:ea typeface="黑体" panose="02010609060101010101" pitchFamily="49" charset="-122"/>
                <a:sym typeface="宋体" panose="02010600030101010101" pitchFamily="2" charset="-122"/>
              </a:rPr>
              <a:t>二、</a:t>
            </a:r>
            <a:r>
              <a:rPr lang="zh-CN" altLang="en-US" sz="3600" dirty="0">
                <a:solidFill>
                  <a:schemeClr val="accent2"/>
                </a:solidFill>
                <a:latin typeface="黑体" panose="02010609060101010101" pitchFamily="49" charset="-122"/>
                <a:ea typeface="黑体" panose="02010609060101010101" pitchFamily="49" charset="-122"/>
              </a:rPr>
              <a:t>国防的对象：侵略和武装颠覆</a:t>
            </a:r>
          </a:p>
        </p:txBody>
      </p:sp>
      <p:sp>
        <p:nvSpPr>
          <p:cNvPr id="13315" name="Text Box 3"/>
          <p:cNvSpPr txBox="1">
            <a:spLocks noChangeArrowheads="1"/>
          </p:cNvSpPr>
          <p:nvPr/>
        </p:nvSpPr>
        <p:spPr bwMode="auto">
          <a:xfrm>
            <a:off x="323850" y="2205038"/>
            <a:ext cx="8458200" cy="584200"/>
          </a:xfrm>
          <a:prstGeom prst="rect">
            <a:avLst/>
          </a:prstGeom>
          <a:noFill/>
          <a:ln w="9525">
            <a:noFill/>
            <a:miter lim="800000"/>
          </a:ln>
        </p:spPr>
        <p:txBody>
          <a:bodyPr>
            <a:spAutoFit/>
          </a:bodyPr>
          <a:lstStyle/>
          <a:p>
            <a:pPr marR="0" defTabSz="914400">
              <a:spcBef>
                <a:spcPct val="50000"/>
              </a:spcBef>
              <a:buClrTx/>
              <a:buSzTx/>
              <a:buFont typeface="Arial" panose="020B0604020202020204" pitchFamily="34" charset="0"/>
              <a:defRPr/>
            </a:pPr>
            <a:r>
              <a:rPr kumimoji="0" lang="zh-CN" sz="3200" b="1"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rPr>
              <a:t>（一）</a:t>
            </a:r>
            <a:r>
              <a:rPr kumimoji="0" lang="zh-CN" altLang="en-US" sz="3200" b="1"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rPr>
              <a:t>国防要防备和抵抗的是“侵略”</a:t>
            </a:r>
          </a:p>
        </p:txBody>
      </p:sp>
      <p:sp>
        <p:nvSpPr>
          <p:cNvPr id="13316" name="Text Box 7"/>
          <p:cNvSpPr txBox="1"/>
          <p:nvPr/>
        </p:nvSpPr>
        <p:spPr>
          <a:xfrm>
            <a:off x="827088" y="3068638"/>
            <a:ext cx="7416800" cy="2443162"/>
          </a:xfrm>
          <a:prstGeom prst="rect">
            <a:avLst/>
          </a:prstGeom>
          <a:noFill/>
          <a:ln w="9525">
            <a:noFill/>
          </a:ln>
        </p:spPr>
        <p:txBody>
          <a:bodyPr anchor="t" anchorCtr="0">
            <a:spAutoFit/>
          </a:bodyPr>
          <a:lstStyle/>
          <a:p>
            <a:pPr>
              <a:spcBef>
                <a:spcPct val="50000"/>
              </a:spcBef>
              <a:buClr>
                <a:srgbClr val="FF0000"/>
              </a:buClr>
              <a:buFont typeface="Wingdings" panose="05000000000000000000" pitchFamily="2" charset="2"/>
              <a:buChar char="u"/>
            </a:pPr>
            <a:r>
              <a:rPr lang="zh-CN" altLang="en-US" sz="2800" dirty="0">
                <a:solidFill>
                  <a:schemeClr val="accent2"/>
                </a:solidFill>
                <a:latin typeface="Times New Roman" panose="02020603050405020304" pitchFamily="18" charset="0"/>
                <a:ea typeface="宋体" panose="02010600030101010101" pitchFamily="2" charset="-122"/>
              </a:rPr>
              <a:t>法国</a:t>
            </a:r>
            <a:r>
              <a:rPr lang="en-US" altLang="zh-CN" sz="2800" dirty="0">
                <a:solidFill>
                  <a:schemeClr val="accent2"/>
                </a:solidFill>
                <a:latin typeface="Times New Roman" panose="02020603050405020304" pitchFamily="18" charset="0"/>
                <a:ea typeface="宋体" panose="02010600030101010101" pitchFamily="2" charset="-122"/>
              </a:rPr>
              <a:t>《</a:t>
            </a:r>
            <a:r>
              <a:rPr lang="zh-CN" altLang="en-US" sz="2800" dirty="0">
                <a:solidFill>
                  <a:schemeClr val="accent2"/>
                </a:solidFill>
                <a:latin typeface="Times New Roman" panose="02020603050405020304" pitchFamily="18" charset="0"/>
                <a:ea typeface="宋体" panose="02010600030101010101" pitchFamily="2" charset="-122"/>
              </a:rPr>
              <a:t>防务总组织法</a:t>
            </a:r>
            <a:r>
              <a:rPr lang="en-US" altLang="zh-CN" sz="2800" dirty="0">
                <a:solidFill>
                  <a:schemeClr val="accent2"/>
                </a:solidFill>
                <a:latin typeface="Times New Roman" panose="02020603050405020304" pitchFamily="18" charset="0"/>
                <a:ea typeface="宋体" panose="02010600030101010101" pitchFamily="2" charset="-122"/>
              </a:rPr>
              <a:t>》</a:t>
            </a:r>
            <a:r>
              <a:rPr lang="zh-CN" altLang="en-US" sz="2800" dirty="0">
                <a:solidFill>
                  <a:schemeClr val="accent2"/>
                </a:solidFill>
                <a:latin typeface="Times New Roman" panose="02020603050405020304" pitchFamily="18" charset="0"/>
                <a:ea typeface="宋体" panose="02010600030101010101" pitchFamily="2" charset="-122"/>
              </a:rPr>
              <a:t>：任何形式的侵略</a:t>
            </a:r>
          </a:p>
          <a:p>
            <a:pPr>
              <a:spcBef>
                <a:spcPct val="50000"/>
              </a:spcBef>
              <a:buClr>
                <a:srgbClr val="FF0000"/>
              </a:buClr>
              <a:buFont typeface="Wingdings" panose="05000000000000000000" pitchFamily="2" charset="2"/>
              <a:buChar char="u"/>
            </a:pP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蒙古国国防法</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：外来侵略</a:t>
            </a:r>
          </a:p>
          <a:p>
            <a:pPr>
              <a:spcBef>
                <a:spcPct val="50000"/>
              </a:spcBef>
              <a:buClr>
                <a:srgbClr val="FF0000"/>
              </a:buClr>
              <a:buFont typeface="Wingdings" panose="05000000000000000000" pitchFamily="2" charset="2"/>
              <a:buChar char="u"/>
            </a:pPr>
            <a:r>
              <a:rPr lang="zh-CN" altLang="en-US" sz="2800" dirty="0">
                <a:solidFill>
                  <a:schemeClr val="accent2"/>
                </a:solidFill>
                <a:latin typeface="Times New Roman" panose="02020603050405020304" pitchFamily="18" charset="0"/>
                <a:ea typeface="宋体" panose="02010600030101010101" pitchFamily="2" charset="-122"/>
              </a:rPr>
              <a:t>俄罗斯</a:t>
            </a:r>
            <a:r>
              <a:rPr lang="en-US" altLang="zh-CN" sz="2800" dirty="0">
                <a:solidFill>
                  <a:schemeClr val="accent2"/>
                </a:solidFill>
                <a:latin typeface="Times New Roman" panose="02020603050405020304" pitchFamily="18" charset="0"/>
                <a:ea typeface="宋体" panose="02010600030101010101" pitchFamily="2" charset="-122"/>
              </a:rPr>
              <a:t>《</a:t>
            </a:r>
            <a:r>
              <a:rPr lang="zh-CN" altLang="en-US" sz="2800" dirty="0">
                <a:solidFill>
                  <a:schemeClr val="accent2"/>
                </a:solidFill>
                <a:latin typeface="Times New Roman" panose="02020603050405020304" pitchFamily="18" charset="0"/>
                <a:ea typeface="宋体" panose="02010600030101010101" pitchFamily="2" charset="-122"/>
              </a:rPr>
              <a:t>国防法</a:t>
            </a:r>
            <a:r>
              <a:rPr lang="en-US" altLang="zh-CN" sz="2800" dirty="0">
                <a:solidFill>
                  <a:schemeClr val="accent2"/>
                </a:solidFill>
                <a:latin typeface="Times New Roman" panose="02020603050405020304" pitchFamily="18" charset="0"/>
                <a:ea typeface="宋体" panose="02010600030101010101" pitchFamily="2" charset="-122"/>
              </a:rPr>
              <a:t>》</a:t>
            </a:r>
            <a:r>
              <a:rPr lang="zh-CN" altLang="en-US" sz="2800" dirty="0">
                <a:solidFill>
                  <a:schemeClr val="accent2"/>
                </a:solidFill>
                <a:latin typeface="Times New Roman" panose="02020603050405020304" pitchFamily="18" charset="0"/>
                <a:ea typeface="宋体" panose="02010600030101010101" pitchFamily="2" charset="-122"/>
              </a:rPr>
              <a:t>：侵犯</a:t>
            </a:r>
          </a:p>
          <a:p>
            <a:pPr>
              <a:spcBef>
                <a:spcPct val="50000"/>
              </a:spcBef>
              <a:buClr>
                <a:srgbClr val="FF0000"/>
              </a:buClr>
              <a:buFont typeface="Wingdings" panose="05000000000000000000" pitchFamily="2" charset="2"/>
              <a:buChar char="u"/>
            </a:pP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中华人民共和国国防法</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：侵略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P spid="1331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7" descr="2009415141750466"/>
          <p:cNvPicPr>
            <a:picLocks noChangeAspect="1"/>
          </p:cNvPicPr>
          <p:nvPr/>
        </p:nvPicPr>
        <p:blipFill>
          <a:blip r:embed="rId2"/>
          <a:stretch>
            <a:fillRect/>
          </a:stretch>
        </p:blipFill>
        <p:spPr>
          <a:xfrm>
            <a:off x="3924300" y="2420938"/>
            <a:ext cx="4249738" cy="3413125"/>
          </a:xfrm>
          <a:prstGeom prst="rect">
            <a:avLst/>
          </a:prstGeom>
          <a:noFill/>
          <a:ln w="9525">
            <a:noFill/>
          </a:ln>
        </p:spPr>
      </p:pic>
      <p:grpSp>
        <p:nvGrpSpPr>
          <p:cNvPr id="2" name="Group 13"/>
          <p:cNvGrpSpPr/>
          <p:nvPr/>
        </p:nvGrpSpPr>
        <p:grpSpPr>
          <a:xfrm>
            <a:off x="4067175" y="2420938"/>
            <a:ext cx="4286250" cy="3384550"/>
            <a:chOff x="0" y="0"/>
            <a:chExt cx="2700" cy="2132"/>
          </a:xfrm>
        </p:grpSpPr>
        <p:pic>
          <p:nvPicPr>
            <p:cNvPr id="27651" name="Picture 5" descr="越南无视中国批评继续在南海争议海域勘探石油"/>
            <p:cNvPicPr>
              <a:picLocks noChangeAspect="1"/>
            </p:cNvPicPr>
            <p:nvPr/>
          </p:nvPicPr>
          <p:blipFill>
            <a:blip r:embed="rId3"/>
            <a:stretch>
              <a:fillRect/>
            </a:stretch>
          </p:blipFill>
          <p:spPr>
            <a:xfrm>
              <a:off x="0" y="0"/>
              <a:ext cx="2700" cy="2132"/>
            </a:xfrm>
            <a:prstGeom prst="rect">
              <a:avLst/>
            </a:prstGeom>
            <a:noFill/>
            <a:ln w="9525">
              <a:noFill/>
            </a:ln>
          </p:spPr>
        </p:pic>
        <p:sp>
          <p:nvSpPr>
            <p:cNvPr id="27652" name="Text Box 9"/>
            <p:cNvSpPr txBox="1"/>
            <p:nvPr/>
          </p:nvSpPr>
          <p:spPr>
            <a:xfrm>
              <a:off x="227" y="1452"/>
              <a:ext cx="2268" cy="634"/>
            </a:xfrm>
            <a:prstGeom prst="rect">
              <a:avLst/>
            </a:prstGeom>
            <a:solidFill>
              <a:schemeClr val="folHlink">
                <a:alpha val="50195"/>
              </a:schemeClr>
            </a:solidFill>
            <a:ln w="9525">
              <a:noFill/>
            </a:ln>
          </p:spPr>
          <p:txBody>
            <a:bodyPr anchor="t" anchorCtr="0">
              <a:spAutoFit/>
            </a:bodyPr>
            <a:lstStyle/>
            <a:p>
              <a:pPr algn="ctr">
                <a:spcBef>
                  <a:spcPct val="50000"/>
                </a:spcBef>
              </a:pPr>
              <a:r>
                <a:rPr lang="zh-CN" altLang="en-US" sz="2400" dirty="0">
                  <a:latin typeface="Times New Roman" panose="02020603050405020304" pitchFamily="18" charset="0"/>
                  <a:ea typeface="黑体" panose="02010609060101010101" pitchFamily="49" charset="-122"/>
                </a:rPr>
                <a:t>越南的海上石油钻井平台和岸上的油库</a:t>
              </a:r>
              <a:r>
                <a:rPr lang="zh-CN" altLang="en-US" sz="3600" dirty="0">
                  <a:solidFill>
                    <a:srgbClr val="FFFF00"/>
                  </a:solidFill>
                  <a:latin typeface="Times New Roman" panose="02020603050405020304" pitchFamily="18" charset="0"/>
                  <a:ea typeface="黑体" panose="02010609060101010101" pitchFamily="49" charset="-122"/>
                </a:rPr>
                <a:t> </a:t>
              </a:r>
            </a:p>
          </p:txBody>
        </p:sp>
      </p:grpSp>
      <p:sp>
        <p:nvSpPr>
          <p:cNvPr id="14342" name="Text Box 10"/>
          <p:cNvSpPr txBox="1"/>
          <p:nvPr/>
        </p:nvSpPr>
        <p:spPr>
          <a:xfrm>
            <a:off x="971550" y="2997200"/>
            <a:ext cx="2160588" cy="641350"/>
          </a:xfrm>
          <a:prstGeom prst="rect">
            <a:avLst/>
          </a:prstGeom>
          <a:noFill/>
          <a:ln w="9525">
            <a:noFill/>
          </a:ln>
        </p:spPr>
        <p:txBody>
          <a:bodyPr anchor="t" anchorCtr="0">
            <a:spAutoFit/>
          </a:bodyPr>
          <a:lstStyle/>
          <a:p>
            <a:pPr>
              <a:spcBef>
                <a:spcPct val="50000"/>
              </a:spcBef>
            </a:pPr>
            <a:r>
              <a:rPr lang="zh-CN" altLang="en-US" sz="3600" dirty="0">
                <a:solidFill>
                  <a:srgbClr val="FF0000"/>
                </a:solidFill>
                <a:latin typeface="Times New Roman" panose="02020603050405020304" pitchFamily="18" charset="0"/>
                <a:ea typeface="黑体" panose="02010609060101010101" pitchFamily="49" charset="-122"/>
              </a:rPr>
              <a:t>武装侵略</a:t>
            </a:r>
          </a:p>
        </p:txBody>
      </p:sp>
      <p:sp>
        <p:nvSpPr>
          <p:cNvPr id="14343" name="Text Box 12"/>
          <p:cNvSpPr txBox="1"/>
          <p:nvPr/>
        </p:nvSpPr>
        <p:spPr>
          <a:xfrm>
            <a:off x="827088" y="4149725"/>
            <a:ext cx="2663825" cy="641350"/>
          </a:xfrm>
          <a:prstGeom prst="rect">
            <a:avLst/>
          </a:prstGeom>
          <a:noFill/>
          <a:ln w="9525">
            <a:noFill/>
          </a:ln>
        </p:spPr>
        <p:txBody>
          <a:bodyPr anchor="t" anchorCtr="0">
            <a:spAutoFit/>
          </a:bodyPr>
          <a:lstStyle/>
          <a:p>
            <a:pPr>
              <a:spcBef>
                <a:spcPct val="50000"/>
              </a:spcBef>
            </a:pPr>
            <a:r>
              <a:rPr lang="zh-CN" altLang="en-US" sz="3600" dirty="0">
                <a:solidFill>
                  <a:schemeClr val="accent2"/>
                </a:solidFill>
                <a:latin typeface="Times New Roman" panose="02020603050405020304" pitchFamily="18" charset="0"/>
                <a:ea typeface="黑体" panose="02010609060101010101" pitchFamily="49" charset="-122"/>
              </a:rPr>
              <a:t>非武装侵略</a:t>
            </a:r>
          </a:p>
        </p:txBody>
      </p:sp>
      <p:sp>
        <p:nvSpPr>
          <p:cNvPr id="3" name="Text Box 14"/>
          <p:cNvSpPr txBox="1">
            <a:spLocks noChangeArrowheads="1"/>
          </p:cNvSpPr>
          <p:nvPr/>
        </p:nvSpPr>
        <p:spPr bwMode="auto">
          <a:xfrm>
            <a:off x="395288" y="1341438"/>
            <a:ext cx="8458200" cy="584200"/>
          </a:xfrm>
          <a:prstGeom prst="rect">
            <a:avLst/>
          </a:prstGeom>
          <a:noFill/>
          <a:ln w="9525">
            <a:noFill/>
            <a:miter lim="800000"/>
          </a:ln>
        </p:spPr>
        <p:txBody>
          <a:bodyPr>
            <a:spAutoFit/>
          </a:bodyPr>
          <a:lstStyle/>
          <a:p>
            <a:pPr marR="0" defTabSz="914400">
              <a:spcBef>
                <a:spcPct val="50000"/>
              </a:spcBef>
              <a:buClrTx/>
              <a:buSzTx/>
              <a:buFont typeface="Arial" panose="020B0604020202020204" pitchFamily="34" charset="0"/>
              <a:defRPr/>
            </a:pPr>
            <a:r>
              <a:rPr lang="zh-CN" sz="3200" b="1" noProof="0">
                <a:effectLst>
                  <a:outerShdw blurRad="38100" dist="38100" dir="2700000" algn="tl">
                    <a:srgbClr val="C0C0C0"/>
                  </a:outerShdw>
                </a:effectLst>
                <a:latin typeface="宋体" panose="02010600030101010101" pitchFamily="2" charset="-122"/>
                <a:ea typeface="宋体" panose="02010600030101010101" pitchFamily="2" charset="-122"/>
                <a:cs typeface="+mn-cs"/>
                <a:sym typeface="+mn-ea"/>
              </a:rPr>
              <a:t>（一）</a:t>
            </a:r>
            <a:r>
              <a:rPr kumimoji="0" lang="zh-CN" altLang="en-US" sz="3200" b="1"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rPr>
              <a:t>国防要防备和抵抗的是“侵略”</a:t>
            </a:r>
          </a:p>
        </p:txBody>
      </p:sp>
      <p:pic>
        <p:nvPicPr>
          <p:cNvPr id="4" name="Picture 15"/>
          <p:cNvPicPr>
            <a:picLocks noChangeAspect="1"/>
          </p:cNvPicPr>
          <p:nvPr/>
        </p:nvPicPr>
        <p:blipFill>
          <a:blip r:embed="rId4"/>
          <a:stretch>
            <a:fillRect/>
          </a:stretch>
        </p:blipFill>
        <p:spPr>
          <a:xfrm>
            <a:off x="3635375" y="1989138"/>
            <a:ext cx="5184775" cy="41751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14342"/>
                                        </p:tgtEl>
                                      </p:cBhvr>
                                      <p:by x="150000" y="150000"/>
                                    </p:animScale>
                                  </p:childTnLst>
                                </p:cTn>
                              </p:par>
                            </p:childTnLst>
                          </p:cTn>
                        </p:par>
                        <p:par>
                          <p:cTn id="7" fill="hold">
                            <p:stCondLst>
                              <p:cond delay="2000"/>
                            </p:stCondLst>
                            <p:childTnLst>
                              <p:par>
                                <p:cTn id="8" presetID="4" presetClass="entr" presetSubtype="16"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ox(in)">
                                      <p:cBhvr>
                                        <p:cTn id="10"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4338"/>
                                        </p:tgtEl>
                                        <p:attrNameLst>
                                          <p:attrName>style.visibility</p:attrName>
                                        </p:attrNameLst>
                                      </p:cBhvr>
                                      <p:to>
                                        <p:strVal val="visible"/>
                                      </p:to>
                                    </p:set>
                                    <p:animEffect transition="in" filter="checkerboard(across)">
                                      <p:cBhvr>
                                        <p:cTn id="15" dur="500"/>
                                        <p:tgtEl>
                                          <p:spTgt spid="14338"/>
                                        </p:tgtEl>
                                      </p:cBhvr>
                                    </p:animEffect>
                                  </p:childTnLst>
                                  <p:subTnLst>
                                    <p:set>
                                      <p:cBhvr override="childStyle">
                                        <p:cTn dur="1" fill="hold" display="0" masterRel="nextClick" afterEffect="1"/>
                                        <p:tgtEl>
                                          <p:spTgt spid="14338"/>
                                        </p:tgtEl>
                                        <p:attrNameLst>
                                          <p:attrName>style.visibility</p:attrName>
                                        </p:attrNameLst>
                                      </p:cBhvr>
                                      <p:to>
                                        <p:strVal val="hidden"/>
                                      </p:to>
                                    </p:set>
                                  </p:subTnLst>
                                </p:cTn>
                              </p:par>
                              <p:par>
                                <p:cTn id="16" presetID="6" presetClass="emph" presetSubtype="0" fill="hold" grpId="0" nodeType="withEffect">
                                  <p:stCondLst>
                                    <p:cond delay="0"/>
                                  </p:stCondLst>
                                  <p:childTnLst>
                                    <p:animScale>
                                      <p:cBhvr>
                                        <p:cTn id="17" dur="2000" fill="hold"/>
                                        <p:tgtEl>
                                          <p:spTgt spid="14343"/>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heckerboard(across)">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p:bldP spid="143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p:txBody>
          <a:bodyPr vert="horz" wrap="square" lIns="91440" tIns="45720" rIns="91440" bIns="45720" anchor="ctr" anchorCtr="0"/>
          <a:lstStyle/>
          <a:p>
            <a:r>
              <a:rPr lang="zh-CN" altLang="en-US" sz="3200" dirty="0"/>
              <a:t>中国二战贡献未被全面承认 世界欠中国的战争债</a:t>
            </a:r>
          </a:p>
        </p:txBody>
      </p:sp>
      <p:sp>
        <p:nvSpPr>
          <p:cNvPr id="28674" name="Rectangle 3"/>
          <p:cNvSpPr>
            <a:spLocks noGrp="1"/>
          </p:cNvSpPr>
          <p:nvPr>
            <p:ph idx="1"/>
          </p:nvPr>
        </p:nvSpPr>
        <p:spPr/>
        <p:txBody>
          <a:bodyPr vert="horz" wrap="square" lIns="91440" tIns="45720" rIns="91440" bIns="45720" anchor="t" anchorCtr="0"/>
          <a:lstStyle/>
          <a:p>
            <a:pPr>
              <a:lnSpc>
                <a:spcPct val="90000"/>
              </a:lnSpc>
            </a:pPr>
            <a:r>
              <a:rPr lang="zh-CN" altLang="en-US" sz="2800" dirty="0"/>
              <a:t>2014年10月18日，牛津大学中国中心主任、中国现代史教授拉纳</a:t>
            </a:r>
            <a:r>
              <a:rPr lang="zh-CN" altLang="en-US" sz="2800" dirty="0">
                <a:sym typeface="Arial" panose="020B0604020202020204" pitchFamily="34" charset="0"/>
              </a:rPr>
              <a:t>•米特在美国《纽约时报》刊载了一篇文章《世界欠中国的战争债》，米特教授认为，中国在二战中为世界反法西斯战争所作的贡献，不但“未被世界承认”，而且“未转化为中国在本地区的政治资本”。西方思维模式是“战场上获胜就要获利”。</a:t>
            </a:r>
          </a:p>
          <a:p>
            <a:pPr>
              <a:lnSpc>
                <a:spcPct val="90000"/>
              </a:lnSpc>
            </a:pPr>
            <a:r>
              <a:rPr lang="zh-CN" altLang="en-US" sz="2800" dirty="0"/>
              <a:t>然而，中国却没有像其他反法西斯大国那样，获得与牺牲和贡献相等的回报，反而在战后国际关系体系、特别是东亚国际体系中长期受到排斥，以至难以完全收回领土主权。</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p:nvPr>
        </p:nvSpPr>
        <p:spPr/>
        <p:txBody>
          <a:bodyPr vert="horz" wrap="square" lIns="91440" tIns="45720" rIns="91440" bIns="45720" anchor="ctr" anchorCtr="0"/>
          <a:lstStyle/>
          <a:p>
            <a:r>
              <a:rPr lang="zh-CN" altLang="en-US" sz="4000" dirty="0"/>
              <a:t>中国二战贡献未被全面承认 世界欠中国战争债</a:t>
            </a:r>
          </a:p>
        </p:txBody>
      </p:sp>
      <p:sp>
        <p:nvSpPr>
          <p:cNvPr id="29698" name="Rectangle 3"/>
          <p:cNvSpPr>
            <a:spLocks noGrp="1"/>
          </p:cNvSpPr>
          <p:nvPr>
            <p:ph idx="1"/>
          </p:nvPr>
        </p:nvSpPr>
        <p:spPr/>
        <p:txBody>
          <a:bodyPr vert="horz" wrap="square" lIns="91440" tIns="45720" rIns="91440" bIns="45720" anchor="t" anchorCtr="0"/>
          <a:lstStyle/>
          <a:p>
            <a:pPr>
              <a:lnSpc>
                <a:spcPct val="90000"/>
              </a:lnSpc>
            </a:pPr>
            <a:r>
              <a:rPr lang="zh-CN" altLang="en-US" sz="3600" dirty="0"/>
              <a:t>在南海问题上，我们有历史优势和法理优势，作为东方反法西斯战线付出沉重代价和惨痛牺牲的战胜国，中国理当享有收回南海诸岛、拥有南海九段线的胜利成果。</a:t>
            </a:r>
          </a:p>
          <a:p>
            <a:pPr>
              <a:lnSpc>
                <a:spcPct val="90000"/>
              </a:lnSpc>
            </a:pPr>
            <a:r>
              <a:rPr lang="en-US" altLang="zh-CN" sz="3600" dirty="0"/>
              <a:t>历史</a:t>
            </a:r>
            <a:r>
              <a:rPr lang="zh-CN" altLang="en-US" sz="3600" dirty="0"/>
              <a:t>欠中国一个作为战胜国驻军日本的机会，留下琉球回归和钓鱼岛等争端。琉球，东亚历史的阑尾，至今还不断地发炎，甚至感染到钓鱼岛。</a:t>
            </a:r>
          </a:p>
          <a:p>
            <a:pPr>
              <a:lnSpc>
                <a:spcPct val="90000"/>
              </a:lnSpc>
            </a:pPr>
            <a:endParaRPr lang="zh-CN" altLang="en-US" sz="3600" dirty="0"/>
          </a:p>
          <a:p>
            <a:pPr>
              <a:lnSpc>
                <a:spcPct val="90000"/>
              </a:lnSpc>
            </a:pPr>
            <a:endParaRPr lang="zh-CN" altLang="en-US" dirty="0"/>
          </a:p>
          <a:p>
            <a:pPr>
              <a:lnSpc>
                <a:spcPct val="90000"/>
              </a:lnSpc>
            </a:pP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271463" y="847725"/>
            <a:ext cx="8458200" cy="582613"/>
          </a:xfrm>
          <a:prstGeom prst="rect">
            <a:avLst/>
          </a:prstGeom>
          <a:noFill/>
          <a:ln w="9525">
            <a:noFill/>
            <a:miter lim="800000"/>
          </a:ln>
        </p:spPr>
        <p:txBody>
          <a:bodyPr>
            <a:spAutoFit/>
          </a:bodyPr>
          <a:lstStyle/>
          <a:p>
            <a:pPr marR="0" defTabSz="914400">
              <a:spcBef>
                <a:spcPct val="50000"/>
              </a:spcBef>
              <a:buClrTx/>
              <a:buSzTx/>
              <a:buFont typeface="Arial" panose="020B0604020202020204" pitchFamily="34" charset="0"/>
              <a:defRPr/>
            </a:pPr>
            <a:r>
              <a:rPr kumimoji="0" lang="zh-CN" altLang="en-US" sz="3200" b="1"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rPr>
              <a:t>（二）国防应把“武装颠覆”作为制止的对象</a:t>
            </a:r>
          </a:p>
        </p:txBody>
      </p:sp>
      <p:sp>
        <p:nvSpPr>
          <p:cNvPr id="17411" name="Text Box 30"/>
          <p:cNvSpPr txBox="1"/>
          <p:nvPr/>
        </p:nvSpPr>
        <p:spPr>
          <a:xfrm>
            <a:off x="4078288" y="1574800"/>
            <a:ext cx="4932362" cy="3706813"/>
          </a:xfrm>
          <a:prstGeom prst="rect">
            <a:avLst/>
          </a:prstGeom>
          <a:noFill/>
          <a:ln w="9525">
            <a:noFill/>
          </a:ln>
        </p:spPr>
        <p:txBody>
          <a:bodyPr anchor="t" anchorCtr="0">
            <a:spAutoFit/>
          </a:bodyPr>
          <a:lstStyle/>
          <a:p>
            <a:pPr>
              <a:lnSpc>
                <a:spcPct val="120000"/>
              </a:lnSpc>
              <a:spcBef>
                <a:spcPct val="50000"/>
              </a:spcBef>
              <a:buClr>
                <a:srgbClr val="FF0000"/>
              </a:buClr>
              <a:buFont typeface="Wingdings" panose="05000000000000000000" pitchFamily="2" charset="2"/>
              <a:buChar char="u"/>
            </a:pPr>
            <a:r>
              <a:rPr lang="zh-CN" altLang="en-US" sz="2400" dirty="0">
                <a:latin typeface="Times New Roman" panose="02020603050405020304" pitchFamily="18" charset="0"/>
                <a:ea typeface="黑体" panose="02010609060101010101" pitchFamily="49" charset="-122"/>
              </a:rPr>
              <a:t>渴望中国被殖民：“三百年还不够” </a:t>
            </a:r>
          </a:p>
          <a:p>
            <a:pPr>
              <a:lnSpc>
                <a:spcPct val="120000"/>
              </a:lnSpc>
              <a:spcBef>
                <a:spcPct val="50000"/>
              </a:spcBef>
              <a:buClr>
                <a:srgbClr val="FF0000"/>
              </a:buClr>
              <a:buFont typeface="Wingdings" panose="05000000000000000000" pitchFamily="2" charset="2"/>
              <a:buChar char="u"/>
            </a:pPr>
            <a:r>
              <a:rPr lang="zh-CN" altLang="en-US" sz="2400" dirty="0">
                <a:latin typeface="Times New Roman" panose="02020603050405020304" pitchFamily="18" charset="0"/>
                <a:ea typeface="黑体" panose="02010609060101010101" pitchFamily="49" charset="-122"/>
              </a:rPr>
              <a:t>称“与中国不得不有关系很丢脸”</a:t>
            </a:r>
          </a:p>
          <a:p>
            <a:pPr>
              <a:lnSpc>
                <a:spcPct val="120000"/>
              </a:lnSpc>
              <a:spcBef>
                <a:spcPct val="50000"/>
              </a:spcBef>
              <a:buClr>
                <a:srgbClr val="FF0000"/>
              </a:buClr>
              <a:buFont typeface="Wingdings" panose="05000000000000000000" pitchFamily="2" charset="2"/>
              <a:buChar char="u"/>
            </a:pPr>
            <a:r>
              <a:rPr lang="zh-CN" altLang="en-US" sz="2400" dirty="0">
                <a:latin typeface="Times New Roman" panose="02020603050405020304" pitchFamily="18" charset="0"/>
                <a:ea typeface="黑体" panose="02010609060101010101" pitchFamily="49" charset="-122"/>
              </a:rPr>
              <a:t>炮制“零八宪章”</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以“宪章”反宪法</a:t>
            </a:r>
          </a:p>
          <a:p>
            <a:pPr>
              <a:lnSpc>
                <a:spcPct val="120000"/>
              </a:lnSpc>
              <a:spcBef>
                <a:spcPct val="50000"/>
              </a:spcBef>
              <a:buClr>
                <a:srgbClr val="FF0000"/>
              </a:buClr>
              <a:buFont typeface="Wingdings" panose="05000000000000000000" pitchFamily="2" charset="2"/>
              <a:buChar char="u"/>
            </a:pPr>
            <a:r>
              <a:rPr lang="en-US" altLang="zh-CN" sz="2400" dirty="0">
                <a:latin typeface="Times New Roman" panose="02020603050405020304" pitchFamily="18" charset="0"/>
                <a:ea typeface="黑体" panose="02010609060101010101" pitchFamily="49" charset="-122"/>
              </a:rPr>
              <a:t>2008</a:t>
            </a:r>
            <a:r>
              <a:rPr lang="zh-CN" altLang="en-US" sz="2400" dirty="0">
                <a:latin typeface="Times New Roman" panose="02020603050405020304" pitchFamily="18" charset="0"/>
                <a:ea typeface="黑体" panose="02010609060101010101" pitchFamily="49" charset="-122"/>
              </a:rPr>
              <a:t>年</a:t>
            </a:r>
            <a:r>
              <a:rPr lang="en-US" altLang="zh-CN" sz="2400" dirty="0">
                <a:latin typeface="Times New Roman" panose="02020603050405020304" pitchFamily="18" charset="0"/>
                <a:ea typeface="黑体" panose="02010609060101010101" pitchFamily="49" charset="-122"/>
              </a:rPr>
              <a:t>12</a:t>
            </a:r>
            <a:r>
              <a:rPr lang="zh-CN" altLang="en-US" sz="2400" dirty="0">
                <a:latin typeface="Times New Roman" panose="02020603050405020304" pitchFamily="18" charset="0"/>
                <a:ea typeface="黑体" panose="02010609060101010101" pitchFamily="49" charset="-122"/>
              </a:rPr>
              <a:t>月，刘晓波因煽动颠覆国家政权罪被判处有期徒刑</a:t>
            </a:r>
            <a:r>
              <a:rPr lang="en-US" altLang="zh-CN" sz="2400" dirty="0">
                <a:latin typeface="Times New Roman" panose="02020603050405020304" pitchFamily="18" charset="0"/>
                <a:ea typeface="黑体" panose="02010609060101010101" pitchFamily="49" charset="-122"/>
              </a:rPr>
              <a:t>11</a:t>
            </a:r>
            <a:r>
              <a:rPr lang="zh-CN" altLang="en-US" sz="2400" dirty="0">
                <a:latin typeface="Times New Roman" panose="02020603050405020304" pitchFamily="18" charset="0"/>
                <a:ea typeface="黑体" panose="02010609060101010101" pitchFamily="49" charset="-122"/>
              </a:rPr>
              <a:t>年，剥夺政治权利</a:t>
            </a:r>
            <a:r>
              <a:rPr lang="en-US" altLang="zh-CN" sz="2400" dirty="0">
                <a:latin typeface="Times New Roman" panose="02020603050405020304" pitchFamily="18" charset="0"/>
                <a:ea typeface="黑体" panose="02010609060101010101" pitchFamily="49" charset="-122"/>
              </a:rPr>
              <a:t>2</a:t>
            </a:r>
            <a:r>
              <a:rPr lang="zh-CN" altLang="en-US" sz="2400" dirty="0">
                <a:latin typeface="Times New Roman" panose="02020603050405020304" pitchFamily="18" charset="0"/>
                <a:ea typeface="黑体" panose="02010609060101010101" pitchFamily="49" charset="-122"/>
              </a:rPr>
              <a:t>年。</a:t>
            </a:r>
          </a:p>
        </p:txBody>
      </p:sp>
      <p:grpSp>
        <p:nvGrpSpPr>
          <p:cNvPr id="2" name="Group 32"/>
          <p:cNvGrpSpPr/>
          <p:nvPr/>
        </p:nvGrpSpPr>
        <p:grpSpPr>
          <a:xfrm>
            <a:off x="188913" y="1819275"/>
            <a:ext cx="3889375" cy="3371850"/>
            <a:chOff x="0" y="0"/>
            <a:chExt cx="2450" cy="2124"/>
          </a:xfrm>
        </p:grpSpPr>
        <p:pic>
          <p:nvPicPr>
            <p:cNvPr id="30724" name="Picture 29" descr="1_12866801882V7X"/>
            <p:cNvPicPr>
              <a:picLocks noChangeAspect="1"/>
            </p:cNvPicPr>
            <p:nvPr/>
          </p:nvPicPr>
          <p:blipFill>
            <a:blip r:embed="rId2"/>
            <a:stretch>
              <a:fillRect/>
            </a:stretch>
          </p:blipFill>
          <p:spPr>
            <a:xfrm>
              <a:off x="0" y="0"/>
              <a:ext cx="2358" cy="1566"/>
            </a:xfrm>
            <a:prstGeom prst="rect">
              <a:avLst/>
            </a:prstGeom>
            <a:noFill/>
            <a:ln w="9525">
              <a:noFill/>
            </a:ln>
          </p:spPr>
        </p:pic>
        <p:sp>
          <p:nvSpPr>
            <p:cNvPr id="30725" name="Text Box 31"/>
            <p:cNvSpPr txBox="1"/>
            <p:nvPr/>
          </p:nvSpPr>
          <p:spPr>
            <a:xfrm>
              <a:off x="91" y="1678"/>
              <a:ext cx="2359" cy="446"/>
            </a:xfrm>
            <a:prstGeom prst="rect">
              <a:avLst/>
            </a:prstGeom>
            <a:noFill/>
            <a:ln w="9525">
              <a:noFill/>
            </a:ln>
          </p:spPr>
          <p:txBody>
            <a:bodyPr anchor="t" anchorCtr="0">
              <a:spAutoFit/>
            </a:bodyPr>
            <a:lstStyle/>
            <a:p>
              <a:pPr>
                <a:spcBef>
                  <a:spcPct val="50000"/>
                </a:spcBef>
              </a:pPr>
              <a:r>
                <a:rPr lang="en-US" altLang="zh-CN" sz="2000" dirty="0">
                  <a:latin typeface="Times New Roman" panose="02020603050405020304" pitchFamily="18" charset="0"/>
                  <a:ea typeface="黑体" panose="02010609060101010101" pitchFamily="49" charset="-122"/>
                </a:rPr>
                <a:t>2010</a:t>
              </a:r>
              <a:r>
                <a:rPr lang="zh-CN" altLang="en-US" sz="2000" dirty="0">
                  <a:latin typeface="Times New Roman" panose="02020603050405020304" pitchFamily="18" charset="0"/>
                  <a:ea typeface="黑体" panose="02010609060101010101" pitchFamily="49" charset="-122"/>
                </a:rPr>
                <a:t>年诺贝尔“和平奖”获得者：刘晓波</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342900" y="811213"/>
            <a:ext cx="8458200" cy="584200"/>
          </a:xfrm>
          <a:prstGeom prst="rect">
            <a:avLst/>
          </a:prstGeom>
          <a:noFill/>
          <a:ln w="9525">
            <a:noFill/>
            <a:miter lim="800000"/>
          </a:ln>
        </p:spPr>
        <p:txBody>
          <a:bodyPr>
            <a:spAutoFit/>
          </a:bodyPr>
          <a:lstStyle/>
          <a:p>
            <a:pPr marR="0" defTabSz="914400">
              <a:spcBef>
                <a:spcPct val="50000"/>
              </a:spcBef>
              <a:buClrTx/>
              <a:buSzTx/>
              <a:buFont typeface="Arial" panose="020B0604020202020204" pitchFamily="34" charset="0"/>
              <a:defRPr/>
            </a:pPr>
            <a:r>
              <a:rPr kumimoji="0" lang="zh-CN" altLang="en-US" sz="3200" b="1"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rPr>
              <a:t>（二）国防应把“武装颠覆”作为制止的对象</a:t>
            </a:r>
          </a:p>
        </p:txBody>
      </p:sp>
      <p:pic>
        <p:nvPicPr>
          <p:cNvPr id="31746" name="Picture 9" descr="self_20080320_65"/>
          <p:cNvPicPr>
            <a:picLocks noChangeAspect="1"/>
          </p:cNvPicPr>
          <p:nvPr/>
        </p:nvPicPr>
        <p:blipFill>
          <a:blip r:embed="rId2"/>
          <a:stretch>
            <a:fillRect/>
          </a:stretch>
        </p:blipFill>
        <p:spPr>
          <a:xfrm>
            <a:off x="185738" y="1681163"/>
            <a:ext cx="3881437" cy="3027362"/>
          </a:xfrm>
          <a:prstGeom prst="rect">
            <a:avLst/>
          </a:prstGeom>
          <a:noFill/>
          <a:ln w="9525">
            <a:noFill/>
          </a:ln>
        </p:spPr>
      </p:pic>
      <p:pic>
        <p:nvPicPr>
          <p:cNvPr id="31747" name="Picture 11" descr="2007315173863494"/>
          <p:cNvPicPr>
            <a:picLocks noChangeAspect="1"/>
          </p:cNvPicPr>
          <p:nvPr/>
        </p:nvPicPr>
        <p:blipFill>
          <a:blip r:embed="rId3"/>
          <a:stretch>
            <a:fillRect/>
          </a:stretch>
        </p:blipFill>
        <p:spPr>
          <a:xfrm>
            <a:off x="4067175" y="1695450"/>
            <a:ext cx="4826000" cy="3013075"/>
          </a:xfrm>
          <a:prstGeom prst="rect">
            <a:avLst/>
          </a:prstGeom>
          <a:noFill/>
          <a:ln w="9525">
            <a:noFill/>
          </a:ln>
        </p:spPr>
      </p:pic>
      <p:sp>
        <p:nvSpPr>
          <p:cNvPr id="31748" name="TextBox 4"/>
          <p:cNvSpPr txBox="1"/>
          <p:nvPr/>
        </p:nvSpPr>
        <p:spPr>
          <a:xfrm>
            <a:off x="463550" y="4859338"/>
            <a:ext cx="8429625" cy="646112"/>
          </a:xfrm>
          <a:prstGeom prst="rect">
            <a:avLst/>
          </a:prstGeom>
          <a:noFill/>
          <a:ln w="9525">
            <a:noFill/>
          </a:ln>
        </p:spPr>
        <p:txBody>
          <a:bodyPr anchor="t" anchorCtr="0">
            <a:spAutoFit/>
          </a:bodyPr>
          <a:lstStyle/>
          <a:p>
            <a:pPr>
              <a:spcBef>
                <a:spcPct val="50000"/>
              </a:spcBef>
            </a:pPr>
            <a:r>
              <a:rPr lang="zh-CN" altLang="en-US" sz="3600" dirty="0">
                <a:solidFill>
                  <a:srgbClr val="FF0000"/>
                </a:solidFill>
                <a:latin typeface="Times New Roman" panose="02020603050405020304" pitchFamily="18" charset="0"/>
                <a:ea typeface="黑体" panose="02010609060101010101" pitchFamily="49" charset="-122"/>
              </a:rPr>
              <a:t>分裂国家的独立、武装叛乱、武装暴乱</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4"/>
          <p:cNvSpPr/>
          <p:nvPr/>
        </p:nvSpPr>
        <p:spPr>
          <a:xfrm>
            <a:off x="628650" y="823913"/>
            <a:ext cx="6840538" cy="823912"/>
          </a:xfrm>
          <a:prstGeom prst="rect">
            <a:avLst/>
          </a:prstGeom>
          <a:noFill/>
          <a:ln w="9525">
            <a:noFill/>
          </a:ln>
        </p:spPr>
        <p:txBody>
          <a:bodyPr anchor="ctr" anchorCtr="0"/>
          <a:lstStyle/>
          <a:p>
            <a:r>
              <a:rPr lang="zh-CN" altLang="en-US" sz="3600" b="1" dirty="0">
                <a:solidFill>
                  <a:schemeClr val="accent2"/>
                </a:solidFill>
                <a:latin typeface="华文中宋" panose="02010600040101010101" pitchFamily="2" charset="-122"/>
                <a:ea typeface="华文中宋" panose="02010600040101010101" pitchFamily="2" charset="-122"/>
                <a:sym typeface="宋体" panose="02010600030101010101" pitchFamily="2" charset="-122"/>
              </a:rPr>
              <a:t>三、</a:t>
            </a:r>
            <a:r>
              <a:rPr lang="zh-CN" altLang="en-US" sz="3600" b="1" dirty="0">
                <a:solidFill>
                  <a:schemeClr val="accent2"/>
                </a:solidFill>
                <a:latin typeface="华文中宋" panose="02010600040101010101" pitchFamily="2" charset="-122"/>
                <a:ea typeface="华文中宋" panose="02010600040101010101" pitchFamily="2" charset="-122"/>
              </a:rPr>
              <a:t>国防的目的</a:t>
            </a:r>
          </a:p>
        </p:txBody>
      </p:sp>
      <p:sp>
        <p:nvSpPr>
          <p:cNvPr id="32770" name="Text Box 10"/>
          <p:cNvSpPr txBox="1"/>
          <p:nvPr/>
        </p:nvSpPr>
        <p:spPr>
          <a:xfrm>
            <a:off x="747713" y="1735138"/>
            <a:ext cx="8064500" cy="3386137"/>
          </a:xfrm>
          <a:prstGeom prst="rect">
            <a:avLst/>
          </a:prstGeom>
          <a:noFill/>
          <a:ln w="9525">
            <a:noFill/>
          </a:ln>
        </p:spPr>
        <p:txBody>
          <a:bodyPr anchor="t" anchorCtr="0">
            <a:spAutoFit/>
          </a:bodyPr>
          <a:lstStyle/>
          <a:p>
            <a:pPr>
              <a:lnSpc>
                <a:spcPct val="120000"/>
              </a:lnSpc>
              <a:spcBef>
                <a:spcPct val="50000"/>
              </a:spcBef>
            </a:pPr>
            <a:r>
              <a:rPr lang="en-US" altLang="zh-CN" sz="3600" dirty="0">
                <a:solidFill>
                  <a:srgbClr val="FFFF00"/>
                </a:solidFill>
                <a:latin typeface="Times New Roman" panose="02020603050405020304" pitchFamily="18" charset="0"/>
                <a:ea typeface="黑体" panose="02010609060101010101" pitchFamily="49" charset="-122"/>
              </a:rPr>
              <a:t>        </a:t>
            </a:r>
            <a:r>
              <a:rPr lang="zh-CN" altLang="en-US" sz="3600" dirty="0">
                <a:latin typeface="Times New Roman" panose="02020603050405020304" pitchFamily="18" charset="0"/>
                <a:ea typeface="黑体" panose="02010609060101010101" pitchFamily="49" charset="-122"/>
              </a:rPr>
              <a:t>国防是国家防备和抵抗侵略、制止武装颠覆，保卫国家主权、统一、领土完整和安全所进行的军事活动，以及与军事有关的政治、经济、外交、科技、教育等方面的活动。</a:t>
            </a:r>
          </a:p>
        </p:txBody>
      </p:sp>
      <p:sp>
        <p:nvSpPr>
          <p:cNvPr id="32771" name="Line 11"/>
          <p:cNvSpPr/>
          <p:nvPr/>
        </p:nvSpPr>
        <p:spPr>
          <a:xfrm flipV="1">
            <a:off x="847725" y="3746500"/>
            <a:ext cx="2295525" cy="6350"/>
          </a:xfrm>
          <a:prstGeom prst="line">
            <a:avLst/>
          </a:prstGeom>
          <a:ln w="57150" cap="flat" cmpd="sng">
            <a:solidFill>
              <a:srgbClr val="FF0000"/>
            </a:solidFill>
            <a:prstDash val="solid"/>
            <a:round/>
            <a:headEnd type="none" w="med" len="med"/>
            <a:tailEnd type="none" w="med" len="med"/>
          </a:ln>
        </p:spPr>
      </p:sp>
      <p:sp>
        <p:nvSpPr>
          <p:cNvPr id="32772" name="Line 11"/>
          <p:cNvSpPr/>
          <p:nvPr/>
        </p:nvSpPr>
        <p:spPr>
          <a:xfrm>
            <a:off x="3143250" y="3117850"/>
            <a:ext cx="5464175" cy="0"/>
          </a:xfrm>
          <a:prstGeom prst="line">
            <a:avLst/>
          </a:prstGeom>
          <a:ln w="57150" cap="flat" cmpd="sng">
            <a:solidFill>
              <a:srgbClr val="FF0000"/>
            </a:solidFill>
            <a:prstDash val="solid"/>
            <a:round/>
            <a:headEnd type="none" w="med" len="med"/>
            <a:tailEnd type="none" w="med" len="med"/>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6"/>
          <p:cNvSpPr/>
          <p:nvPr/>
        </p:nvSpPr>
        <p:spPr>
          <a:xfrm>
            <a:off x="611188" y="1196975"/>
            <a:ext cx="6840537" cy="823913"/>
          </a:xfrm>
          <a:prstGeom prst="rect">
            <a:avLst/>
          </a:prstGeom>
          <a:noFill/>
          <a:ln w="9525">
            <a:noFill/>
          </a:ln>
        </p:spPr>
        <p:txBody>
          <a:bodyPr anchor="ctr" anchorCtr="0"/>
          <a:lstStyle/>
          <a:p>
            <a:r>
              <a:rPr lang="zh-CN" altLang="en-US" sz="3600" b="1" dirty="0">
                <a:solidFill>
                  <a:schemeClr val="accent2"/>
                </a:solidFill>
                <a:latin typeface="华文中宋" panose="02010600040101010101" pitchFamily="2" charset="-122"/>
                <a:ea typeface="华文中宋" panose="02010600040101010101" pitchFamily="2" charset="-122"/>
              </a:rPr>
              <a:t>（一）捍卫国家主权</a:t>
            </a:r>
          </a:p>
        </p:txBody>
      </p:sp>
      <p:sp>
        <p:nvSpPr>
          <p:cNvPr id="20483" name="Text Box 17"/>
          <p:cNvSpPr txBox="1"/>
          <p:nvPr/>
        </p:nvSpPr>
        <p:spPr>
          <a:xfrm>
            <a:off x="571500" y="2571750"/>
            <a:ext cx="2195513" cy="2400300"/>
          </a:xfrm>
          <a:prstGeom prst="rect">
            <a:avLst/>
          </a:prstGeom>
          <a:noFill/>
          <a:ln w="9525">
            <a:noFill/>
          </a:ln>
        </p:spPr>
        <p:txBody>
          <a:bodyPr anchor="t" anchorCtr="0">
            <a:spAutoFit/>
          </a:bodyPr>
          <a:lstStyle/>
          <a:p>
            <a:pPr>
              <a:spcBef>
                <a:spcPct val="50000"/>
              </a:spcBef>
            </a:pPr>
            <a:r>
              <a:rPr lang="zh-CN" altLang="en-US" sz="15000" dirty="0">
                <a:solidFill>
                  <a:srgbClr val="A50021"/>
                </a:solidFill>
                <a:latin typeface="Times New Roman" panose="02020603050405020304" pitchFamily="18" charset="0"/>
                <a:ea typeface="黑体" panose="02010609060101010101" pitchFamily="49" charset="-122"/>
              </a:rPr>
              <a:t>国</a:t>
            </a:r>
          </a:p>
        </p:txBody>
      </p:sp>
      <p:sp>
        <p:nvSpPr>
          <p:cNvPr id="24580" name="WordArt 18"/>
          <p:cNvSpPr>
            <a:spLocks noTextEdit="1"/>
          </p:cNvSpPr>
          <p:nvPr/>
        </p:nvSpPr>
        <p:spPr>
          <a:xfrm>
            <a:off x="3071772" y="2714625"/>
            <a:ext cx="2705100" cy="2447925"/>
          </a:xfrm>
          <a:prstGeom prst="rect">
            <a:avLst/>
          </a:prstGeom>
        </p:spPr>
        <p:txBody>
          <a:bodyPr wrap="none" fromWordArt="1">
            <a:prstTxWarp prst="textPlain">
              <a:avLst>
                <a:gd name="adj" fmla="val 50000"/>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1" i="0" u="none" strike="noStrike" kern="1200" cap="none" spc="0" normalizeH="0" baseline="0" noProof="1">
                <a:solidFill>
                  <a:srgbClr val="FFFF00"/>
                </a:solidFill>
                <a:effectLst>
                  <a:outerShdw dist="35921" dir="2699999" algn="ctr" rotWithShape="0">
                    <a:srgbClr val="FF0000">
                      <a:alpha val="75000"/>
                    </a:srgbClr>
                  </a:outerShdw>
                </a:effectLst>
                <a:latin typeface="黑体" panose="02010609060101010101" pitchFamily="49" charset="-122"/>
                <a:ea typeface="黑体" panose="02010609060101010101" pitchFamily="49" charset="-122"/>
                <a:cs typeface="+mn-cs"/>
              </a:rPr>
              <a:t>玉</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1" i="0" u="none" strike="noStrike" kern="1200" cap="none" spc="0" normalizeH="0" baseline="0" noProof="1">
              <a:solidFill>
                <a:srgbClr val="FFFF00"/>
              </a:solidFill>
              <a:effectLst>
                <a:outerShdw dist="35921" dir="2699999" algn="ctr" rotWithShape="0">
                  <a:srgbClr val="FF0000">
                    <a:alpha val="75000"/>
                  </a:srgbClr>
                </a:outerShdw>
              </a:effectLst>
              <a:latin typeface="黑体" panose="02010609060101010101" pitchFamily="49" charset="-122"/>
              <a:ea typeface="黑体" panose="02010609060101010101" pitchFamily="49" charset="-122"/>
              <a:cs typeface="+mn-cs"/>
            </a:endParaRP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1" i="0" u="none" strike="noStrike" kern="1200" cap="none" spc="0" normalizeH="0" baseline="0" noProof="1">
                <a:solidFill>
                  <a:srgbClr val="FFFF00"/>
                </a:solidFill>
                <a:effectLst>
                  <a:outerShdw dist="35921" dir="2699999" algn="ctr" rotWithShape="0">
                    <a:srgbClr val="FF0000">
                      <a:alpha val="75000"/>
                    </a:srgbClr>
                  </a:outerShdw>
                </a:effectLst>
                <a:latin typeface="黑体" panose="02010609060101010101" pitchFamily="49" charset="-122"/>
                <a:ea typeface="黑体" panose="02010609060101010101" pitchFamily="49" charset="-122"/>
                <a:cs typeface="+mn-cs"/>
              </a:rPr>
              <a:t>“玉玺”</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1" i="0" u="none" strike="noStrike" kern="1200" cap="none" spc="0" normalizeH="0" baseline="0" noProof="1">
              <a:solidFill>
                <a:srgbClr val="FFFF00"/>
              </a:solidFill>
              <a:effectLst>
                <a:outerShdw dist="35921" dir="2699999" algn="ctr" rotWithShape="0">
                  <a:srgbClr val="FF0000">
                    <a:alpha val="75000"/>
                  </a:srgbClr>
                </a:outerShdw>
              </a:effectLst>
              <a:latin typeface="黑体" panose="02010609060101010101" pitchFamily="49" charset="-122"/>
              <a:ea typeface="黑体" panose="02010609060101010101" pitchFamily="49" charset="-122"/>
              <a:cs typeface="+mn-cs"/>
            </a:endParaRP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1" i="0" u="none" strike="noStrike" kern="1200" cap="none" spc="0" normalizeH="0" baseline="0" noProof="1">
                <a:solidFill>
                  <a:srgbClr val="FFFF00"/>
                </a:solidFill>
                <a:effectLst>
                  <a:outerShdw dist="35921" dir="2699999" algn="ctr" rotWithShape="0">
                    <a:srgbClr val="FF0000">
                      <a:alpha val="75000"/>
                    </a:srgbClr>
                  </a:outerShdw>
                </a:effectLst>
                <a:latin typeface="黑体" panose="02010609060101010101" pitchFamily="49" charset="-122"/>
                <a:ea typeface="黑体" panose="02010609060101010101" pitchFamily="49" charset="-122"/>
                <a:cs typeface="+mn-cs"/>
              </a:rPr>
              <a:t>　国家权力 </a:t>
            </a:r>
          </a:p>
        </p:txBody>
      </p:sp>
      <p:pic>
        <p:nvPicPr>
          <p:cNvPr id="33796" name="Picture 6" descr="http://imgsrc.baidu.com/baike/pic/item/fcbbb15107493cce8d54307e.jpg"/>
          <p:cNvPicPr>
            <a:picLocks noChangeAspect="1"/>
          </p:cNvPicPr>
          <p:nvPr/>
        </p:nvPicPr>
        <p:blipFill>
          <a:blip r:embed="rId2"/>
          <a:stretch>
            <a:fillRect/>
          </a:stretch>
        </p:blipFill>
        <p:spPr>
          <a:xfrm>
            <a:off x="6143625" y="2571750"/>
            <a:ext cx="2695575" cy="28289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p:cTn id="7" dur="500" fill="hold"/>
                                        <p:tgtEl>
                                          <p:spTgt spid="20483"/>
                                        </p:tgtEl>
                                        <p:attrNameLst>
                                          <p:attrName>ppt_w</p:attrName>
                                        </p:attrNameLst>
                                      </p:cBhvr>
                                      <p:tavLst>
                                        <p:tav tm="0">
                                          <p:val>
                                            <p:fltVal val="0"/>
                                          </p:val>
                                        </p:tav>
                                        <p:tav tm="100000">
                                          <p:val>
                                            <p:strVal val="#ppt_w"/>
                                          </p:val>
                                        </p:tav>
                                      </p:tavLst>
                                    </p:anim>
                                    <p:anim calcmode="lin" valueType="num">
                                      <p:cBhvr>
                                        <p:cTn id="8" dur="500" fill="hold"/>
                                        <p:tgtEl>
                                          <p:spTgt spid="2048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wipe(up)">
                                      <p:cBhvr>
                                        <p:cTn id="12"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南京"/>
          <p:cNvPicPr>
            <a:picLocks noChangeAspect="1"/>
          </p:cNvPicPr>
          <p:nvPr/>
        </p:nvPicPr>
        <p:blipFill>
          <a:blip r:embed="rId2">
            <a:lum bright="-12000" contrast="17998"/>
          </a:blip>
          <a:srcRect l="1115" b="1118"/>
          <a:stretch>
            <a:fillRect/>
          </a:stretch>
        </p:blipFill>
        <p:spPr>
          <a:xfrm>
            <a:off x="0" y="0"/>
            <a:ext cx="9144000" cy="6858000"/>
          </a:xfrm>
          <a:prstGeom prst="rect">
            <a:avLst/>
          </a:prstGeom>
          <a:noFill/>
          <a:ln w="38100" cap="flat" cmpd="sng">
            <a:solidFill>
              <a:schemeClr val="bg2"/>
            </a:solidFill>
            <a:prstDash val="solid"/>
            <a:miter/>
            <a:headEnd type="none" w="med" len="med"/>
            <a:tailEnd type="none" w="med" len="med"/>
          </a:ln>
        </p:spPr>
      </p:pic>
      <p:sp>
        <p:nvSpPr>
          <p:cNvPr id="21507" name="AutoShape 3"/>
          <p:cNvSpPr/>
          <p:nvPr/>
        </p:nvSpPr>
        <p:spPr>
          <a:xfrm>
            <a:off x="5219700" y="2997200"/>
            <a:ext cx="228600" cy="228600"/>
          </a:xfrm>
          <a:prstGeom prst="flowChartConnector">
            <a:avLst/>
          </a:prstGeom>
          <a:solidFill>
            <a:srgbClr val="FF0000"/>
          </a:solidFill>
          <a:ln w="9525" cap="flat" cmpd="sng">
            <a:solidFill>
              <a:srgbClr val="000000"/>
            </a:solidFill>
            <a:prstDash val="solid"/>
            <a:round/>
            <a:headEnd type="none" w="med" len="med"/>
            <a:tailEnd type="none" w="med" len="med"/>
          </a:ln>
        </p:spPr>
        <p:txBody>
          <a:bodyPr wrap="none" anchor="ctr" anchorCtr="0"/>
          <a:lstStyle/>
          <a:p>
            <a:pPr>
              <a:spcBef>
                <a:spcPct val="50000"/>
              </a:spcBef>
            </a:pPr>
            <a:endParaRPr lang="zh-CN" altLang="en-US" sz="3600" dirty="0">
              <a:solidFill>
                <a:srgbClr val="FFFF00"/>
              </a:solidFill>
              <a:latin typeface="Times New Roman" panose="02020603050405020304" pitchFamily="18" charset="0"/>
              <a:ea typeface="黑体" panose="02010609060101010101" pitchFamily="49" charset="-122"/>
            </a:endParaRPr>
          </a:p>
        </p:txBody>
      </p:sp>
      <p:sp>
        <p:nvSpPr>
          <p:cNvPr id="21508" name="Text Box 4"/>
          <p:cNvSpPr txBox="1"/>
          <p:nvPr/>
        </p:nvSpPr>
        <p:spPr>
          <a:xfrm>
            <a:off x="3924300" y="3284538"/>
            <a:ext cx="1284288" cy="579437"/>
          </a:xfrm>
          <a:prstGeom prst="rect">
            <a:avLst/>
          </a:prstGeom>
          <a:solidFill>
            <a:schemeClr val="accent2"/>
          </a:solidFill>
          <a:ln w="9525">
            <a:noFill/>
          </a:ln>
        </p:spPr>
        <p:txBody>
          <a:bodyPr anchor="t" anchorCtr="0">
            <a:spAutoFit/>
          </a:bodyPr>
          <a:lstStyle/>
          <a:p>
            <a:pPr algn="ctr" eaLnBrk="0" hangingPunct="0">
              <a:spcBef>
                <a:spcPct val="20000"/>
              </a:spcBef>
            </a:pPr>
            <a:r>
              <a:rPr lang="zh-CN" altLang="en-US" sz="3200" b="1" dirty="0">
                <a:solidFill>
                  <a:schemeClr val="bg1"/>
                </a:solidFill>
                <a:latin typeface="Times New Roman" panose="02020603050405020304" pitchFamily="18" charset="0"/>
                <a:ea typeface="楷体_GB2312" pitchFamily="49" charset="-122"/>
              </a:rPr>
              <a:t>南京</a:t>
            </a:r>
          </a:p>
        </p:txBody>
      </p:sp>
      <p:sp>
        <p:nvSpPr>
          <p:cNvPr id="21509" name="Text Box 5"/>
          <p:cNvSpPr txBox="1"/>
          <p:nvPr/>
        </p:nvSpPr>
        <p:spPr>
          <a:xfrm>
            <a:off x="2286000" y="5500688"/>
            <a:ext cx="1589088" cy="584200"/>
          </a:xfrm>
          <a:prstGeom prst="rect">
            <a:avLst/>
          </a:prstGeom>
          <a:solidFill>
            <a:schemeClr val="accent2"/>
          </a:solidFill>
          <a:ln w="9525">
            <a:noFill/>
          </a:ln>
        </p:spPr>
        <p:txBody>
          <a:bodyPr anchor="t" anchorCtr="0">
            <a:spAutoFit/>
          </a:bodyPr>
          <a:lstStyle/>
          <a:p>
            <a:pPr algn="ctr" eaLnBrk="0" hangingPunct="0">
              <a:spcBef>
                <a:spcPct val="20000"/>
              </a:spcBef>
            </a:pPr>
            <a:r>
              <a:rPr lang="zh-CN" altLang="en-US" sz="3200" b="1" dirty="0">
                <a:solidFill>
                  <a:schemeClr val="bg1"/>
                </a:solidFill>
                <a:latin typeface="Times New Roman" panose="02020603050405020304" pitchFamily="18" charset="0"/>
                <a:ea typeface="楷体_GB2312" pitchFamily="49" charset="-122"/>
              </a:rPr>
              <a:t>香港岛</a:t>
            </a:r>
          </a:p>
        </p:txBody>
      </p:sp>
      <p:sp>
        <p:nvSpPr>
          <p:cNvPr id="21510" name="AutoShape 6"/>
          <p:cNvSpPr/>
          <p:nvPr/>
        </p:nvSpPr>
        <p:spPr>
          <a:xfrm>
            <a:off x="3203575" y="6308725"/>
            <a:ext cx="457200" cy="381000"/>
          </a:xfrm>
          <a:prstGeom prst="flowChartConnector">
            <a:avLst/>
          </a:prstGeom>
          <a:solidFill>
            <a:srgbClr val="FF0000"/>
          </a:solidFill>
          <a:ln w="9525" cap="flat" cmpd="sng">
            <a:solidFill>
              <a:srgbClr val="000000"/>
            </a:solidFill>
            <a:prstDash val="solid"/>
            <a:round/>
            <a:headEnd type="none" w="med" len="med"/>
            <a:tailEnd type="none" w="med" len="med"/>
          </a:ln>
        </p:spPr>
        <p:txBody>
          <a:bodyPr wrap="none" anchor="ctr" anchorCtr="0"/>
          <a:lstStyle/>
          <a:p>
            <a:pPr>
              <a:spcBef>
                <a:spcPct val="50000"/>
              </a:spcBef>
            </a:pPr>
            <a:endParaRPr lang="zh-CN" altLang="en-US" sz="3600" dirty="0">
              <a:solidFill>
                <a:srgbClr val="FFFF00"/>
              </a:solidFill>
              <a:latin typeface="Times New Roman" panose="02020603050405020304" pitchFamily="18" charset="0"/>
              <a:ea typeface="黑体" panose="02010609060101010101" pitchFamily="49" charset="-122"/>
            </a:endParaRPr>
          </a:p>
        </p:txBody>
      </p:sp>
      <p:sp>
        <p:nvSpPr>
          <p:cNvPr id="21511" name="AutoShape 7"/>
          <p:cNvSpPr/>
          <p:nvPr/>
        </p:nvSpPr>
        <p:spPr>
          <a:xfrm flipH="1">
            <a:off x="1331913" y="495300"/>
            <a:ext cx="4495800" cy="2286000"/>
          </a:xfrm>
          <a:prstGeom prst="wedgeRectCallout">
            <a:avLst>
              <a:gd name="adj1" fmla="val -35806"/>
              <a:gd name="adj2" fmla="val 60343"/>
            </a:avLst>
          </a:prstGeom>
          <a:solidFill>
            <a:srgbClr val="FFFFFF"/>
          </a:solidFill>
          <a:ln w="9525" cap="flat" cmpd="sng">
            <a:solidFill>
              <a:srgbClr val="000000"/>
            </a:solidFill>
            <a:prstDash val="solid"/>
            <a:miter/>
            <a:headEnd type="none" w="med" len="med"/>
            <a:tailEnd type="none" w="med" len="med"/>
          </a:ln>
        </p:spPr>
        <p:txBody>
          <a:bodyPr wrap="none" anchor="ctr" anchorCtr="0"/>
          <a:lstStyle/>
          <a:p>
            <a:pPr algn="ctr" eaLnBrk="0" hangingPunct="0">
              <a:spcBef>
                <a:spcPct val="20000"/>
              </a:spcBef>
            </a:pPr>
            <a:endParaRPr lang="zh-CN" altLang="en-US" sz="2800" b="1" dirty="0">
              <a:solidFill>
                <a:schemeClr val="tx2"/>
              </a:solidFill>
              <a:latin typeface="Times New Roman" panose="02020603050405020304" pitchFamily="18" charset="0"/>
              <a:ea typeface="宋体" panose="02010600030101010101" pitchFamily="2" charset="-122"/>
            </a:endParaRPr>
          </a:p>
        </p:txBody>
      </p:sp>
      <p:sp>
        <p:nvSpPr>
          <p:cNvPr id="21512" name="Text Box 8"/>
          <p:cNvSpPr txBox="1"/>
          <p:nvPr/>
        </p:nvSpPr>
        <p:spPr>
          <a:xfrm>
            <a:off x="1947863" y="595313"/>
            <a:ext cx="3398837" cy="2117725"/>
          </a:xfrm>
          <a:prstGeom prst="rect">
            <a:avLst/>
          </a:prstGeom>
          <a:noFill/>
          <a:ln w="9525">
            <a:noFill/>
          </a:ln>
        </p:spPr>
        <p:txBody>
          <a:bodyPr wrap="none" anchor="t" anchorCtr="0">
            <a:spAutoFit/>
          </a:bodyPr>
          <a:lstStyle/>
          <a:p>
            <a:pPr algn="ctr" eaLnBrk="0" hangingPunct="0">
              <a:spcBef>
                <a:spcPct val="20000"/>
              </a:spcBef>
            </a:pPr>
            <a:r>
              <a:rPr lang="en-US" altLang="zh-CN" sz="3200" b="1" dirty="0">
                <a:solidFill>
                  <a:schemeClr val="bg2"/>
                </a:solidFill>
                <a:latin typeface="Times New Roman" panose="02020603050405020304" pitchFamily="18" charset="0"/>
                <a:ea typeface="黑体" panose="02010609060101010101" pitchFamily="49" charset="-122"/>
              </a:rPr>
              <a:t>《</a:t>
            </a:r>
            <a:r>
              <a:rPr lang="zh-CN" altLang="en-US" sz="3200" b="1" dirty="0">
                <a:solidFill>
                  <a:schemeClr val="bg2"/>
                </a:solidFill>
                <a:latin typeface="Times New Roman" panose="02020603050405020304" pitchFamily="18" charset="0"/>
                <a:ea typeface="黑体" panose="02010609060101010101" pitchFamily="49" charset="-122"/>
              </a:rPr>
              <a:t>南京条约</a:t>
            </a:r>
            <a:r>
              <a:rPr lang="en-US" altLang="zh-CN" sz="3200" b="1" dirty="0">
                <a:solidFill>
                  <a:schemeClr val="bg2"/>
                </a:solidFill>
                <a:latin typeface="Times New Roman" panose="02020603050405020304" pitchFamily="18" charset="0"/>
                <a:ea typeface="黑体" panose="02010609060101010101" pitchFamily="49" charset="-122"/>
              </a:rPr>
              <a:t>》</a:t>
            </a:r>
            <a:endParaRPr lang="en-US" altLang="zh-CN" sz="2800" b="1" dirty="0">
              <a:solidFill>
                <a:schemeClr val="bg2"/>
              </a:solidFill>
              <a:latin typeface="Times New Roman" panose="02020603050405020304" pitchFamily="18" charset="0"/>
              <a:ea typeface="黑体" panose="02010609060101010101" pitchFamily="49" charset="-122"/>
            </a:endParaRPr>
          </a:p>
          <a:p>
            <a:pPr algn="ctr" eaLnBrk="0" hangingPunct="0">
              <a:spcBef>
                <a:spcPct val="20000"/>
              </a:spcBef>
            </a:pPr>
            <a:r>
              <a:rPr lang="zh-CN" altLang="en-US" sz="2800" b="1" dirty="0">
                <a:solidFill>
                  <a:schemeClr val="bg2"/>
                </a:solidFill>
                <a:latin typeface="Times New Roman" panose="02020603050405020304" pitchFamily="18" charset="0"/>
                <a:ea typeface="黑体" panose="02010609060101010101" pitchFamily="49" charset="-122"/>
              </a:rPr>
              <a:t>割让香港岛给英国；</a:t>
            </a:r>
          </a:p>
          <a:p>
            <a:pPr algn="ctr" eaLnBrk="0" hangingPunct="0">
              <a:spcBef>
                <a:spcPct val="20000"/>
              </a:spcBef>
            </a:pPr>
            <a:r>
              <a:rPr lang="zh-CN" altLang="en-US" sz="2800" b="1" dirty="0">
                <a:solidFill>
                  <a:schemeClr val="bg2"/>
                </a:solidFill>
                <a:latin typeface="Times New Roman" panose="02020603050405020304" pitchFamily="18" charset="0"/>
                <a:ea typeface="黑体" panose="02010609060101010101" pitchFamily="49" charset="-122"/>
              </a:rPr>
              <a:t>赔偿 </a:t>
            </a:r>
            <a:r>
              <a:rPr lang="en-US" altLang="zh-CN" sz="2800" b="1" dirty="0">
                <a:solidFill>
                  <a:schemeClr val="bg2"/>
                </a:solidFill>
                <a:latin typeface="Times New Roman" panose="02020603050405020304" pitchFamily="18" charset="0"/>
                <a:ea typeface="黑体" panose="02010609060101010101" pitchFamily="49" charset="-122"/>
              </a:rPr>
              <a:t>2100 </a:t>
            </a:r>
            <a:r>
              <a:rPr lang="zh-CN" altLang="en-US" sz="2800" b="1" dirty="0">
                <a:solidFill>
                  <a:schemeClr val="bg2"/>
                </a:solidFill>
                <a:latin typeface="Times New Roman" panose="02020603050405020304" pitchFamily="18" charset="0"/>
                <a:ea typeface="黑体" panose="02010609060101010101" pitchFamily="49" charset="-122"/>
              </a:rPr>
              <a:t>万 银元；</a:t>
            </a:r>
          </a:p>
          <a:p>
            <a:pPr algn="ctr" eaLnBrk="0" hangingPunct="0">
              <a:spcBef>
                <a:spcPct val="20000"/>
              </a:spcBef>
            </a:pPr>
            <a:r>
              <a:rPr lang="en-US" altLang="zh-CN" sz="2800" b="1" dirty="0">
                <a:solidFill>
                  <a:schemeClr val="bg2"/>
                </a:solidFill>
                <a:latin typeface="Times New Roman" panose="02020603050405020304" pitchFamily="18" charset="0"/>
                <a:ea typeface="黑体" panose="02010609060101010101" pitchFamily="49" charset="-122"/>
              </a:rPr>
              <a:t>……</a:t>
            </a:r>
          </a:p>
        </p:txBody>
      </p:sp>
      <p:grpSp>
        <p:nvGrpSpPr>
          <p:cNvPr id="2" name="Group 9"/>
          <p:cNvGrpSpPr/>
          <p:nvPr/>
        </p:nvGrpSpPr>
        <p:grpSpPr>
          <a:xfrm>
            <a:off x="3708400" y="4122738"/>
            <a:ext cx="4343400" cy="2735262"/>
            <a:chOff x="0" y="0"/>
            <a:chExt cx="2736" cy="1723"/>
          </a:xfrm>
        </p:grpSpPr>
        <p:sp>
          <p:nvSpPr>
            <p:cNvPr id="34825" name="Line 10"/>
            <p:cNvSpPr/>
            <p:nvPr/>
          </p:nvSpPr>
          <p:spPr>
            <a:xfrm flipH="1">
              <a:off x="0" y="763"/>
              <a:ext cx="480" cy="672"/>
            </a:xfrm>
            <a:prstGeom prst="line">
              <a:avLst/>
            </a:prstGeom>
            <a:ln w="57150" cap="flat" cmpd="sng">
              <a:solidFill>
                <a:srgbClr val="FF0000"/>
              </a:solidFill>
              <a:prstDash val="solid"/>
              <a:round/>
              <a:headEnd type="none" w="med" len="med"/>
              <a:tailEnd type="triangle" w="med" len="med"/>
            </a:ln>
          </p:spPr>
        </p:sp>
        <p:pic>
          <p:nvPicPr>
            <p:cNvPr id="34826" name="Picture 11" descr="香港"/>
            <p:cNvPicPr>
              <a:picLocks noChangeAspect="1"/>
            </p:cNvPicPr>
            <p:nvPr/>
          </p:nvPicPr>
          <p:blipFill>
            <a:blip r:embed="rId3"/>
            <a:stretch>
              <a:fillRect/>
            </a:stretch>
          </p:blipFill>
          <p:spPr>
            <a:xfrm>
              <a:off x="480" y="0"/>
              <a:ext cx="2256" cy="1723"/>
            </a:xfrm>
            <a:prstGeom prst="rect">
              <a:avLst/>
            </a:prstGeom>
            <a:noFill/>
            <a:ln w="9525" cap="flat" cmpd="sng">
              <a:solidFill>
                <a:srgbClr val="0000FF"/>
              </a:solidFill>
              <a:prstDash val="solid"/>
              <a:miter/>
              <a:headEnd type="none" w="med" len="med"/>
              <a:tailEnd type="none" w="med" len="me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ox(in)">
                                      <p:cBhvr>
                                        <p:cTn id="7" dur="500"/>
                                        <p:tgtEl>
                                          <p:spTgt spid="21506"/>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21507"/>
                                        </p:tgtEl>
                                        <p:attrNameLst>
                                          <p:attrName>style.visibility</p:attrName>
                                        </p:attrNameLst>
                                      </p:cBhvr>
                                      <p:to>
                                        <p:strVal val="visible"/>
                                      </p:to>
                                    </p:set>
                                    <p:animEffect transition="in" filter="box(in)">
                                      <p:cBhvr>
                                        <p:cTn id="11" dur="500"/>
                                        <p:tgtEl>
                                          <p:spTgt spid="21507"/>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21508"/>
                                        </p:tgtEl>
                                        <p:attrNameLst>
                                          <p:attrName>style.visibility</p:attrName>
                                        </p:attrNameLst>
                                      </p:cBhvr>
                                      <p:to>
                                        <p:strVal val="visible"/>
                                      </p:to>
                                    </p:set>
                                    <p:animEffect transition="in" filter="box(in)">
                                      <p:cBhvr>
                                        <p:cTn id="15" dur="500"/>
                                        <p:tgtEl>
                                          <p:spTgt spid="2150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1511"/>
                                        </p:tgtEl>
                                        <p:attrNameLst>
                                          <p:attrName>style.visibility</p:attrName>
                                        </p:attrNameLst>
                                      </p:cBhvr>
                                      <p:to>
                                        <p:strVal val="visible"/>
                                      </p:to>
                                    </p:set>
                                    <p:animEffect transition="in" filter="slide(fromBottom)">
                                      <p:cBhvr>
                                        <p:cTn id="20" dur="500"/>
                                        <p:tgtEl>
                                          <p:spTgt spid="21511"/>
                                        </p:tgtEl>
                                      </p:cBhvr>
                                    </p:animEffect>
                                  </p:childTnLst>
                                </p:cTn>
                              </p:par>
                            </p:childTnLst>
                          </p:cTn>
                        </p:par>
                        <p:par>
                          <p:cTn id="21" fill="hold">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21512"/>
                                        </p:tgtEl>
                                        <p:attrNameLst>
                                          <p:attrName>style.visibility</p:attrName>
                                        </p:attrNameLst>
                                      </p:cBhvr>
                                      <p:to>
                                        <p:strVal val="visible"/>
                                      </p:to>
                                    </p:set>
                                    <p:animEffect transition="in" filter="blinds(horizontal)">
                                      <p:cBhvr>
                                        <p:cTn id="24" dur="500"/>
                                        <p:tgtEl>
                                          <p:spTgt spid="21512"/>
                                        </p:tgtEl>
                                      </p:cBhvr>
                                    </p:animEffect>
                                  </p:childTnLst>
                                </p:cTn>
                              </p:par>
                            </p:childTnLst>
                          </p:cTn>
                        </p:par>
                        <p:par>
                          <p:cTn id="25" fill="hold">
                            <p:stCondLst>
                              <p:cond delay="1000"/>
                            </p:stCondLst>
                            <p:childTnLst>
                              <p:par>
                                <p:cTn id="26" presetID="4" presetClass="entr" presetSubtype="16" fill="hold" grpId="0" nodeType="afterEffect">
                                  <p:stCondLst>
                                    <p:cond delay="0"/>
                                  </p:stCondLst>
                                  <p:childTnLst>
                                    <p:set>
                                      <p:cBhvr>
                                        <p:cTn id="27" dur="1" fill="hold">
                                          <p:stCondLst>
                                            <p:cond delay="0"/>
                                          </p:stCondLst>
                                        </p:cTn>
                                        <p:tgtEl>
                                          <p:spTgt spid="21510"/>
                                        </p:tgtEl>
                                        <p:attrNameLst>
                                          <p:attrName>style.visibility</p:attrName>
                                        </p:attrNameLst>
                                      </p:cBhvr>
                                      <p:to>
                                        <p:strVal val="visible"/>
                                      </p:to>
                                    </p:set>
                                    <p:animEffect transition="in" filter="box(in)">
                                      <p:cBhvr>
                                        <p:cTn id="28" dur="500"/>
                                        <p:tgtEl>
                                          <p:spTgt spid="21510"/>
                                        </p:tgtEl>
                                      </p:cBhvr>
                                    </p:animEffect>
                                  </p:childTnLst>
                                </p:cTn>
                              </p:par>
                            </p:childTnLst>
                          </p:cTn>
                        </p:par>
                        <p:par>
                          <p:cTn id="29" fill="hold">
                            <p:stCondLst>
                              <p:cond delay="1500"/>
                            </p:stCondLst>
                            <p:childTnLst>
                              <p:par>
                                <p:cTn id="30" presetID="4" presetClass="entr" presetSubtype="16" fill="hold" grpId="0" nodeType="afterEffect">
                                  <p:stCondLst>
                                    <p:cond delay="0"/>
                                  </p:stCondLst>
                                  <p:childTnLst>
                                    <p:set>
                                      <p:cBhvr>
                                        <p:cTn id="31" dur="1" fill="hold">
                                          <p:stCondLst>
                                            <p:cond delay="0"/>
                                          </p:stCondLst>
                                        </p:cTn>
                                        <p:tgtEl>
                                          <p:spTgt spid="21509"/>
                                        </p:tgtEl>
                                        <p:attrNameLst>
                                          <p:attrName>style.visibility</p:attrName>
                                        </p:attrNameLst>
                                      </p:cBhvr>
                                      <p:to>
                                        <p:strVal val="visible"/>
                                      </p:to>
                                    </p:set>
                                    <p:animEffect transition="in" filter="box(in)">
                                      <p:cBhvr>
                                        <p:cTn id="32" dur="500"/>
                                        <p:tgtEl>
                                          <p:spTgt spid="21509"/>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nimBg="1"/>
      <p:bldP spid="21508" grpId="0" animBg="1"/>
      <p:bldP spid="21509" grpId="0" animBg="1"/>
      <p:bldP spid="21510" grpId="0" animBg="1"/>
      <p:bldP spid="21511" grpId="0" animBg="1"/>
      <p:bldP spid="215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4"/>
          <p:cNvSpPr txBox="1"/>
          <p:nvPr/>
        </p:nvSpPr>
        <p:spPr>
          <a:xfrm>
            <a:off x="2411413" y="1268413"/>
            <a:ext cx="6732587" cy="1754187"/>
          </a:xfrm>
          <a:prstGeom prst="rect">
            <a:avLst/>
          </a:prstGeom>
          <a:noFill/>
          <a:ln w="9525">
            <a:noFill/>
          </a:ln>
        </p:spPr>
        <p:txBody>
          <a:bodyPr anchor="t" anchorCtr="0">
            <a:spAutoFit/>
          </a:bodyPr>
          <a:lstStyle/>
          <a:p>
            <a:pPr eaLnBrk="0" hangingPunct="0">
              <a:lnSpc>
                <a:spcPct val="130000"/>
              </a:lnSpc>
              <a:spcBef>
                <a:spcPct val="20000"/>
              </a:spcBef>
            </a:pPr>
            <a:r>
              <a:rPr lang="zh-CN" altLang="en-US" sz="2800" dirty="0">
                <a:latin typeface="Times New Roman" panose="02020603050405020304" pitchFamily="18" charset="0"/>
                <a:ea typeface="宋体" panose="02010600030101010101" pitchFamily="2" charset="-122"/>
              </a:rPr>
              <a:t>通过教学活动，了解国防简史，掌握国防的基本要素，明确公民的国防义务和权利，树立</a:t>
            </a:r>
            <a:r>
              <a:rPr lang="zh-CN" altLang="en-US" sz="2800" b="1" dirty="0">
                <a:solidFill>
                  <a:srgbClr val="C00000"/>
                </a:solidFill>
                <a:latin typeface="Times New Roman" panose="02020603050405020304" pitchFamily="18" charset="0"/>
                <a:ea typeface="宋体" panose="02010600030101010101" pitchFamily="2" charset="-122"/>
              </a:rPr>
              <a:t>大国防</a:t>
            </a:r>
            <a:r>
              <a:rPr lang="zh-CN" altLang="en-US" sz="2800" dirty="0">
                <a:latin typeface="Times New Roman" panose="02020603050405020304" pitchFamily="18" charset="0"/>
                <a:ea typeface="宋体" panose="02010600030101010101" pitchFamily="2" charset="-122"/>
              </a:rPr>
              <a:t>观念。</a:t>
            </a:r>
          </a:p>
        </p:txBody>
      </p:sp>
      <p:grpSp>
        <p:nvGrpSpPr>
          <p:cNvPr id="16386" name="Group 7"/>
          <p:cNvGrpSpPr/>
          <p:nvPr/>
        </p:nvGrpSpPr>
        <p:grpSpPr>
          <a:xfrm>
            <a:off x="250825" y="3500438"/>
            <a:ext cx="8893175" cy="1143000"/>
            <a:chOff x="0" y="0"/>
            <a:chExt cx="5602" cy="720"/>
          </a:xfrm>
        </p:grpSpPr>
        <p:sp>
          <p:nvSpPr>
            <p:cNvPr id="16387" name="Rectangle 5"/>
            <p:cNvSpPr/>
            <p:nvPr/>
          </p:nvSpPr>
          <p:spPr>
            <a:xfrm>
              <a:off x="0" y="0"/>
              <a:ext cx="1315" cy="720"/>
            </a:xfrm>
            <a:prstGeom prst="rect">
              <a:avLst/>
            </a:prstGeom>
            <a:noFill/>
            <a:ln w="9525">
              <a:noFill/>
            </a:ln>
          </p:spPr>
          <p:txBody>
            <a:bodyPr anchor="ctr" anchorCtr="0"/>
            <a:lstStyle/>
            <a:p>
              <a:pPr algn="ctr"/>
              <a:r>
                <a:rPr lang="zh-CN" altLang="en-US" sz="2800" dirty="0">
                  <a:solidFill>
                    <a:schemeClr val="accent2"/>
                  </a:solidFill>
                  <a:latin typeface="Times New Roman" panose="02020603050405020304" pitchFamily="18" charset="0"/>
                  <a:ea typeface="黑体" panose="02010609060101010101" pitchFamily="49" charset="-122"/>
                </a:rPr>
                <a:t>教学重点</a:t>
              </a:r>
            </a:p>
          </p:txBody>
        </p:sp>
        <p:sp>
          <p:nvSpPr>
            <p:cNvPr id="16388" name="Text Box 6"/>
            <p:cNvSpPr txBox="1"/>
            <p:nvPr/>
          </p:nvSpPr>
          <p:spPr>
            <a:xfrm>
              <a:off x="1372" y="180"/>
              <a:ext cx="4230" cy="330"/>
            </a:xfrm>
            <a:prstGeom prst="rect">
              <a:avLst/>
            </a:prstGeom>
            <a:noFill/>
            <a:ln w="9525">
              <a:noFill/>
            </a:ln>
          </p:spPr>
          <p:txBody>
            <a:bodyPr anchor="t" anchorCtr="0">
              <a:spAutoFit/>
            </a:bodyPr>
            <a:lstStyle/>
            <a:p>
              <a:pPr>
                <a:spcBef>
                  <a:spcPct val="50000"/>
                </a:spcBef>
              </a:pPr>
              <a:r>
                <a:rPr lang="zh-CN" altLang="en-US" sz="2800" dirty="0">
                  <a:latin typeface="Times New Roman" panose="02020603050405020304" pitchFamily="18" charset="0"/>
                  <a:ea typeface="宋体" panose="02010600030101010101" pitchFamily="2" charset="-122"/>
                </a:rPr>
                <a:t>国防基本概念和国防义务</a:t>
              </a:r>
            </a:p>
          </p:txBody>
        </p:sp>
      </p:grpSp>
      <p:sp>
        <p:nvSpPr>
          <p:cNvPr id="16389" name="Rectangle 8"/>
          <p:cNvSpPr/>
          <p:nvPr/>
        </p:nvSpPr>
        <p:spPr>
          <a:xfrm>
            <a:off x="250825" y="4286250"/>
            <a:ext cx="2087563" cy="1143000"/>
          </a:xfrm>
          <a:prstGeom prst="rect">
            <a:avLst/>
          </a:prstGeom>
          <a:noFill/>
          <a:ln w="9525">
            <a:noFill/>
          </a:ln>
        </p:spPr>
        <p:txBody>
          <a:bodyPr anchor="ctr" anchorCtr="0"/>
          <a:lstStyle/>
          <a:p>
            <a:pPr algn="ctr"/>
            <a:r>
              <a:rPr lang="zh-CN" altLang="en-US" sz="2800" dirty="0">
                <a:solidFill>
                  <a:schemeClr val="accent2"/>
                </a:solidFill>
                <a:latin typeface="Times New Roman" panose="02020603050405020304" pitchFamily="18" charset="0"/>
                <a:ea typeface="黑体" panose="02010609060101010101" pitchFamily="49" charset="-122"/>
              </a:rPr>
              <a:t>教学设计</a:t>
            </a:r>
          </a:p>
        </p:txBody>
      </p:sp>
      <p:sp>
        <p:nvSpPr>
          <p:cNvPr id="16390" name="Text Box 9"/>
          <p:cNvSpPr txBox="1"/>
          <p:nvPr/>
        </p:nvSpPr>
        <p:spPr>
          <a:xfrm>
            <a:off x="2411413" y="4624388"/>
            <a:ext cx="5113337" cy="519112"/>
          </a:xfrm>
          <a:prstGeom prst="rect">
            <a:avLst/>
          </a:prstGeom>
          <a:noFill/>
          <a:ln w="9525">
            <a:noFill/>
          </a:ln>
        </p:spPr>
        <p:txBody>
          <a:bodyPr anchor="t" anchorCtr="0">
            <a:spAutoFit/>
          </a:bodyPr>
          <a:lstStyle/>
          <a:p>
            <a:pPr>
              <a:spcBef>
                <a:spcPct val="50000"/>
              </a:spcBef>
            </a:pPr>
            <a:r>
              <a:rPr lang="zh-CN" altLang="en-US" sz="2800" dirty="0">
                <a:latin typeface="Times New Roman" panose="02020603050405020304" pitchFamily="18" charset="0"/>
                <a:ea typeface="宋体" panose="02010600030101010101" pitchFamily="2" charset="-122"/>
              </a:rPr>
              <a:t>课堂讲授、提问互动</a:t>
            </a:r>
          </a:p>
        </p:txBody>
      </p:sp>
      <p:sp>
        <p:nvSpPr>
          <p:cNvPr id="16391" name="Text Box 11"/>
          <p:cNvSpPr txBox="1"/>
          <p:nvPr/>
        </p:nvSpPr>
        <p:spPr>
          <a:xfrm>
            <a:off x="528638" y="1368425"/>
            <a:ext cx="1728787" cy="519113"/>
          </a:xfrm>
          <a:prstGeom prst="rect">
            <a:avLst/>
          </a:prstGeom>
          <a:noFill/>
          <a:ln w="9525">
            <a:noFill/>
          </a:ln>
        </p:spPr>
        <p:txBody>
          <a:bodyPr anchor="t" anchorCtr="0">
            <a:spAutoFit/>
          </a:bodyPr>
          <a:lstStyle/>
          <a:p>
            <a:pPr>
              <a:spcBef>
                <a:spcPct val="50000"/>
              </a:spcBef>
            </a:pPr>
            <a:r>
              <a:rPr lang="zh-CN" altLang="en-US" sz="2800" dirty="0">
                <a:solidFill>
                  <a:schemeClr val="accent2"/>
                </a:solidFill>
                <a:latin typeface="Times New Roman" panose="02020603050405020304" pitchFamily="18" charset="0"/>
                <a:ea typeface="黑体" panose="02010609060101010101" pitchFamily="49" charset="-122"/>
              </a:rPr>
              <a:t>教学目的</a:t>
            </a:r>
          </a:p>
        </p:txBody>
      </p:sp>
      <p:grpSp>
        <p:nvGrpSpPr>
          <p:cNvPr id="16392" name="Group 12"/>
          <p:cNvGrpSpPr/>
          <p:nvPr/>
        </p:nvGrpSpPr>
        <p:grpSpPr>
          <a:xfrm>
            <a:off x="250825" y="4949825"/>
            <a:ext cx="8496300" cy="1143000"/>
            <a:chOff x="0" y="0"/>
            <a:chExt cx="5352" cy="720"/>
          </a:xfrm>
        </p:grpSpPr>
        <p:sp>
          <p:nvSpPr>
            <p:cNvPr id="16393" name="Rectangle 13"/>
            <p:cNvSpPr/>
            <p:nvPr/>
          </p:nvSpPr>
          <p:spPr>
            <a:xfrm>
              <a:off x="0" y="0"/>
              <a:ext cx="1315" cy="720"/>
            </a:xfrm>
            <a:prstGeom prst="rect">
              <a:avLst/>
            </a:prstGeom>
            <a:noFill/>
            <a:ln w="9525">
              <a:noFill/>
            </a:ln>
          </p:spPr>
          <p:txBody>
            <a:bodyPr anchor="ctr" anchorCtr="0"/>
            <a:lstStyle/>
            <a:p>
              <a:pPr algn="ctr"/>
              <a:r>
                <a:rPr lang="zh-CN" altLang="en-US" sz="2800" dirty="0">
                  <a:solidFill>
                    <a:schemeClr val="accent2"/>
                  </a:solidFill>
                  <a:latin typeface="Times New Roman" panose="02020603050405020304" pitchFamily="18" charset="0"/>
                  <a:ea typeface="黑体" panose="02010609060101010101" pitchFamily="49" charset="-122"/>
                </a:rPr>
                <a:t>学时安排</a:t>
              </a:r>
            </a:p>
          </p:txBody>
        </p:sp>
        <p:sp>
          <p:nvSpPr>
            <p:cNvPr id="16394" name="Text Box 14"/>
            <p:cNvSpPr txBox="1"/>
            <p:nvPr/>
          </p:nvSpPr>
          <p:spPr>
            <a:xfrm>
              <a:off x="1361" y="212"/>
              <a:ext cx="3991" cy="329"/>
            </a:xfrm>
            <a:prstGeom prst="rect">
              <a:avLst/>
            </a:prstGeom>
            <a:noFill/>
            <a:ln w="9525">
              <a:noFill/>
            </a:ln>
          </p:spPr>
          <p:txBody>
            <a:bodyPr anchor="t" anchorCtr="0">
              <a:spAutoFit/>
            </a:bodyPr>
            <a:lstStyle/>
            <a:p>
              <a:pPr>
                <a:spcBef>
                  <a:spcPct val="50000"/>
                </a:spcBef>
              </a:pPr>
              <a:r>
                <a:rPr lang="en-US" altLang="zh-CN" sz="2800" dirty="0">
                  <a:latin typeface="Times New Roman" panose="02020603050405020304" pitchFamily="18" charset="0"/>
                  <a:ea typeface="宋体" panose="02010600030101010101" pitchFamily="2" charset="-122"/>
                </a:rPr>
                <a:t>90</a:t>
              </a:r>
              <a:r>
                <a:rPr lang="zh-CN" altLang="en-US" sz="2800" dirty="0">
                  <a:latin typeface="Times New Roman" panose="02020603050405020304" pitchFamily="18" charset="0"/>
                  <a:ea typeface="宋体" panose="02010600030101010101" pitchFamily="2" charset="-122"/>
                </a:rPr>
                <a:t>分钟（</a:t>
              </a:r>
              <a:r>
                <a:rPr lang="en-US" altLang="zh-CN" sz="2800" dirty="0">
                  <a:latin typeface="Times New Roman" panose="02020603050405020304" pitchFamily="18" charset="0"/>
                  <a:ea typeface="宋体" panose="02010600030101010101" pitchFamily="2" charset="-122"/>
                </a:rPr>
                <a:t>2</a:t>
              </a:r>
              <a:r>
                <a:rPr lang="zh-CN" altLang="en-US" sz="2800" dirty="0">
                  <a:latin typeface="Times New Roman" panose="02020603050405020304" pitchFamily="18" charset="0"/>
                  <a:ea typeface="宋体" panose="02010600030101010101" pitchFamily="2" charset="-122"/>
                </a:rPr>
                <a:t>学时）</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p:cNvSpPr/>
          <p:nvPr/>
        </p:nvSpPr>
        <p:spPr>
          <a:xfrm>
            <a:off x="4787900" y="355600"/>
            <a:ext cx="4356100" cy="641350"/>
          </a:xfrm>
          <a:prstGeom prst="rect">
            <a:avLst/>
          </a:prstGeom>
          <a:solidFill>
            <a:schemeClr val="tx1"/>
          </a:solidFill>
          <a:ln w="9525">
            <a:noFill/>
          </a:ln>
        </p:spPr>
        <p:txBody>
          <a:bodyPr anchor="ctr" anchorCtr="0">
            <a:spAutoFit/>
          </a:bodyPr>
          <a:lstStyle/>
          <a:p>
            <a:pPr algn="ctr">
              <a:spcBef>
                <a:spcPct val="50000"/>
              </a:spcBef>
            </a:pPr>
            <a:endParaRPr lang="zh-CN" altLang="en-US" sz="3600" dirty="0">
              <a:solidFill>
                <a:srgbClr val="FFFF00"/>
              </a:solidFill>
              <a:latin typeface="Times New Roman" panose="02020603050405020304" pitchFamily="18" charset="0"/>
              <a:ea typeface="黑体" panose="02010609060101010101" pitchFamily="49" charset="-122"/>
            </a:endParaRPr>
          </a:p>
        </p:txBody>
      </p:sp>
      <p:pic>
        <p:nvPicPr>
          <p:cNvPr id="22531" name="邓小平谈主权.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187450" y="765175"/>
            <a:ext cx="6911975" cy="5376863"/>
          </a:xfrm>
          <a:prstGeom prst="rect">
            <a:avLst/>
          </a:prstGeom>
          <a:noFill/>
          <a:ln w="9525">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53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2531"/>
                                        </p:tgtEl>
                                      </p:cBhvr>
                                    </p:cmd>
                                  </p:childTnLst>
                                </p:cTn>
                              </p:par>
                            </p:childTnLst>
                          </p:cTn>
                        </p:par>
                      </p:childTnLst>
                    </p:cTn>
                  </p:par>
                </p:childTnLst>
              </p:cTn>
              <p:nextCondLst>
                <p:cond evt="onClick" delay="0">
                  <p:tgtEl>
                    <p:spTgt spid="22531"/>
                  </p:tgtEl>
                </p:cond>
              </p:nextCondLst>
            </p:seq>
            <p:video>
              <p:cMediaNode>
                <p:cTn id="7" fill="hold" display="0">
                  <p:stCondLst>
                    <p:cond delay="indefinite"/>
                  </p:stCondLst>
                  <p:endCondLst>
                    <p:cond evt="onNext" delay="0">
                      <p:tgtEl>
                        <p:sldTgt/>
                      </p:tgtEl>
                    </p:cond>
                    <p:cond evt="onPrev" delay="0">
                      <p:tgtEl>
                        <p:sldTgt/>
                      </p:tgtEl>
                    </p:cond>
                  </p:endCondLst>
                </p:cTn>
                <p:tgtEl>
                  <p:spTgt spid="2253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4"/>
          <p:cNvPicPr>
            <a:picLocks noChangeAspect="1"/>
          </p:cNvPicPr>
          <p:nvPr/>
        </p:nvPicPr>
        <p:blipFill>
          <a:blip r:embed="rId2"/>
          <a:stretch>
            <a:fillRect/>
          </a:stretch>
        </p:blipFill>
        <p:spPr>
          <a:xfrm>
            <a:off x="0" y="1071563"/>
            <a:ext cx="9144000" cy="5246687"/>
          </a:xfrm>
          <a:prstGeom prst="rect">
            <a:avLst/>
          </a:prstGeom>
          <a:noFill/>
          <a:ln w="9525">
            <a:noFill/>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撒切尔夫人跌.wmv">
            <a:hlinkClick r:id="" action="ppaction://media"/>
          </p:cNvPr>
          <p:cNvPicPr>
            <a:picLocks noGrp="1" noRot="1" noChangeAspect="1"/>
          </p:cNvPicPr>
          <p:nvPr>
            <p:ph idx="4294967295"/>
            <a:videoFile r:link="rId2"/>
            <p:extLst>
              <p:ext uri="{DAA4B4D4-6D71-4841-9C94-3DE7FCFB9230}">
                <p14:media xmlns:p14="http://schemas.microsoft.com/office/powerpoint/2010/main" r:link="rId1"/>
              </p:ext>
            </p:extLst>
          </p:nvPr>
        </p:nvPicPr>
        <p:blipFill>
          <a:blip r:embed="rId4"/>
          <a:stretch>
            <a:fillRect/>
          </a:stretch>
        </p:blipFill>
        <p:spPr>
          <a:xfrm>
            <a:off x="971550" y="620713"/>
            <a:ext cx="7272338" cy="5454650"/>
          </a:xfrm>
        </p:spPr>
      </p:pic>
      <p:sp>
        <p:nvSpPr>
          <p:cNvPr id="37890" name="Rectangle 10"/>
          <p:cNvSpPr/>
          <p:nvPr/>
        </p:nvSpPr>
        <p:spPr>
          <a:xfrm>
            <a:off x="5003800" y="0"/>
            <a:ext cx="4140200" cy="1196975"/>
          </a:xfrm>
          <a:prstGeom prst="rect">
            <a:avLst/>
          </a:prstGeom>
          <a:solidFill>
            <a:schemeClr val="tx1"/>
          </a:solidFill>
          <a:ln w="9525">
            <a:noFill/>
          </a:ln>
        </p:spPr>
        <p:txBody>
          <a:bodyPr wrap="none" anchor="ctr" anchorCtr="0">
            <a:spAutoFit/>
          </a:bodyPr>
          <a:lstStyle/>
          <a:p>
            <a:pPr>
              <a:spcBef>
                <a:spcPct val="50000"/>
              </a:spcBef>
            </a:pPr>
            <a:endParaRPr lang="zh-CN" altLang="en-US" sz="3600" dirty="0">
              <a:solidFill>
                <a:srgbClr val="FFFF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57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4578"/>
                                        </p:tgtEl>
                                      </p:cBhvr>
                                    </p:cmd>
                                  </p:childTnLst>
                                </p:cTn>
                              </p:par>
                            </p:childTnLst>
                          </p:cTn>
                        </p:par>
                      </p:childTnLst>
                    </p:cTn>
                  </p:par>
                </p:childTnLst>
              </p:cTn>
              <p:nextCondLst>
                <p:cond evt="onClick" delay="0">
                  <p:tgtEl>
                    <p:spTgt spid="24578"/>
                  </p:tgtEl>
                </p:cond>
              </p:nextCondLst>
            </p:seq>
            <p:video>
              <p:cMediaNode>
                <p:cTn id="7" fill="hold" display="0">
                  <p:stCondLst>
                    <p:cond delay="indefinite"/>
                  </p:stCondLst>
                  <p:endCondLst>
                    <p:cond evt="onNext" delay="0">
                      <p:tgtEl>
                        <p:sldTgt/>
                      </p:tgtEl>
                    </p:cond>
                    <p:cond evt="onPrev" delay="0">
                      <p:tgtEl>
                        <p:sldTgt/>
                      </p:tgtEl>
                    </p:cond>
                  </p:endCondLst>
                </p:cTn>
                <p:tgtEl>
                  <p:spTgt spid="24578"/>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descr="20939681"/>
          <p:cNvPicPr>
            <a:picLocks noChangeAspect="1"/>
          </p:cNvPicPr>
          <p:nvPr/>
        </p:nvPicPr>
        <p:blipFill>
          <a:blip r:embed="rId2"/>
          <a:stretch>
            <a:fillRect/>
          </a:stretch>
        </p:blipFill>
        <p:spPr>
          <a:xfrm>
            <a:off x="4932363" y="1196975"/>
            <a:ext cx="3671887" cy="2447925"/>
          </a:xfrm>
          <a:prstGeom prst="rect">
            <a:avLst/>
          </a:prstGeom>
          <a:noFill/>
          <a:ln w="9525">
            <a:noFill/>
          </a:ln>
        </p:spPr>
      </p:pic>
      <p:pic>
        <p:nvPicPr>
          <p:cNvPr id="25603" name="Picture 6" descr="20061010jxcn034"/>
          <p:cNvPicPr>
            <a:picLocks noChangeAspect="1"/>
          </p:cNvPicPr>
          <p:nvPr/>
        </p:nvPicPr>
        <p:blipFill>
          <a:blip r:embed="rId3"/>
          <a:stretch>
            <a:fillRect/>
          </a:stretch>
        </p:blipFill>
        <p:spPr>
          <a:xfrm>
            <a:off x="4932363" y="3644900"/>
            <a:ext cx="3673475" cy="2447925"/>
          </a:xfrm>
          <a:prstGeom prst="rect">
            <a:avLst/>
          </a:prstGeom>
          <a:noFill/>
          <a:ln w="9525">
            <a:noFill/>
          </a:ln>
        </p:spPr>
      </p:pic>
      <p:sp>
        <p:nvSpPr>
          <p:cNvPr id="25604" name="Text Box 7"/>
          <p:cNvSpPr txBox="1"/>
          <p:nvPr/>
        </p:nvSpPr>
        <p:spPr>
          <a:xfrm>
            <a:off x="539750" y="1341438"/>
            <a:ext cx="4176713" cy="1554162"/>
          </a:xfrm>
          <a:prstGeom prst="rect">
            <a:avLst/>
          </a:prstGeom>
          <a:noFill/>
          <a:ln w="9525">
            <a:noFill/>
          </a:ln>
        </p:spPr>
        <p:txBody>
          <a:bodyPr anchor="t" anchorCtr="0">
            <a:spAutoFit/>
          </a:bodyPr>
          <a:lstStyle/>
          <a:p>
            <a:pPr>
              <a:spcBef>
                <a:spcPct val="50000"/>
              </a:spcBef>
            </a:pPr>
            <a:r>
              <a:rPr lang="en-US" altLang="zh-CN" sz="3200" b="1" dirty="0">
                <a:solidFill>
                  <a:srgbClr val="FF0000"/>
                </a:solidFill>
                <a:latin typeface="黑体" panose="02010609060101010101" pitchFamily="49" charset="-122"/>
                <a:ea typeface="黑体" panose="02010609060101010101" pitchFamily="49" charset="-122"/>
              </a:rPr>
              <a:t>    1997</a:t>
            </a:r>
            <a:r>
              <a:rPr lang="zh-CN" altLang="en-US" sz="3200" b="1" dirty="0">
                <a:solidFill>
                  <a:srgbClr val="FF0000"/>
                </a:solidFill>
                <a:latin typeface="黑体" panose="02010609060101010101" pitchFamily="49" charset="-122"/>
                <a:ea typeface="黑体" panose="02010609060101010101" pitchFamily="49" charset="-122"/>
              </a:rPr>
              <a:t>年</a:t>
            </a:r>
            <a:r>
              <a:rPr lang="en-US" altLang="zh-CN" sz="3200" b="1" dirty="0">
                <a:solidFill>
                  <a:srgbClr val="FF0000"/>
                </a:solidFill>
                <a:latin typeface="黑体" panose="02010609060101010101" pitchFamily="49" charset="-122"/>
                <a:ea typeface="黑体" panose="02010609060101010101" pitchFamily="49" charset="-122"/>
              </a:rPr>
              <a:t>7</a:t>
            </a:r>
            <a:r>
              <a:rPr lang="zh-CN" altLang="en-US" sz="3200" b="1" dirty="0">
                <a:solidFill>
                  <a:srgbClr val="FF0000"/>
                </a:solidFill>
                <a:latin typeface="黑体" panose="02010609060101010101" pitchFamily="49" charset="-122"/>
                <a:ea typeface="黑体" panose="02010609060101010101" pitchFamily="49" charset="-122"/>
              </a:rPr>
              <a:t>月</a:t>
            </a:r>
            <a:r>
              <a:rPr lang="en-US" altLang="zh-CN" sz="3200" b="1" dirty="0">
                <a:solidFill>
                  <a:srgbClr val="FF0000"/>
                </a:solidFill>
                <a:latin typeface="黑体" panose="02010609060101010101" pitchFamily="49" charset="-122"/>
                <a:ea typeface="黑体" panose="02010609060101010101" pitchFamily="49" charset="-122"/>
              </a:rPr>
              <a:t>1</a:t>
            </a:r>
            <a:r>
              <a:rPr lang="zh-CN" altLang="en-US" sz="3200" b="1" dirty="0">
                <a:solidFill>
                  <a:srgbClr val="FF0000"/>
                </a:solidFill>
                <a:latin typeface="黑体" panose="02010609060101010101" pitchFamily="49" charset="-122"/>
                <a:ea typeface="黑体" panose="02010609060101010101" pitchFamily="49" charset="-122"/>
              </a:rPr>
              <a:t>日零时，</a:t>
            </a:r>
            <a:r>
              <a:rPr lang="zh-CN" altLang="en-US" sz="3200" b="1" dirty="0">
                <a:solidFill>
                  <a:srgbClr val="FF0000"/>
                </a:solidFill>
                <a:latin typeface="Arial" panose="020B0604020202020204" pitchFamily="34" charset="0"/>
                <a:ea typeface="黑体" panose="02010609060101010101" pitchFamily="49" charset="-122"/>
              </a:rPr>
              <a:t>我国恢复对香港行使主权</a:t>
            </a:r>
          </a:p>
        </p:txBody>
      </p:sp>
      <p:pic>
        <p:nvPicPr>
          <p:cNvPr id="25605" name="Picture 9" descr="8a8753ec8526f30b62d09fdf"/>
          <p:cNvPicPr>
            <a:picLocks noChangeAspect="1"/>
          </p:cNvPicPr>
          <p:nvPr/>
        </p:nvPicPr>
        <p:blipFill>
          <a:blip r:embed="rId4"/>
          <a:stretch>
            <a:fillRect/>
          </a:stretch>
        </p:blipFill>
        <p:spPr>
          <a:xfrm>
            <a:off x="468313" y="3213100"/>
            <a:ext cx="4464050" cy="28844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blinds(horizontal)">
                                      <p:cBhvr>
                                        <p:cTn id="7" dur="500"/>
                                        <p:tgtEl>
                                          <p:spTgt spid="256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blinds(horizontal)">
                                      <p:cBhvr>
                                        <p:cTn id="12" dur="500"/>
                                        <p:tgtEl>
                                          <p:spTgt spid="25605"/>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25602"/>
                                        </p:tgtEl>
                                        <p:attrNameLst>
                                          <p:attrName>style.visibility</p:attrName>
                                        </p:attrNameLst>
                                      </p:cBhvr>
                                      <p:to>
                                        <p:strVal val="visible"/>
                                      </p:to>
                                    </p:set>
                                    <p:animEffect transition="in" filter="strips(downRight)">
                                      <p:cBhvr>
                                        <p:cTn id="16" dur="500"/>
                                        <p:tgtEl>
                                          <p:spTgt spid="25602"/>
                                        </p:tgtEl>
                                      </p:cBhvr>
                                    </p:animEffect>
                                  </p:childTnLst>
                                </p:cTn>
                              </p:par>
                            </p:childTnLst>
                          </p:cTn>
                        </p:par>
                        <p:par>
                          <p:cTn id="17" fill="hold">
                            <p:stCondLst>
                              <p:cond delay="1000"/>
                            </p:stCondLst>
                            <p:childTnLst>
                              <p:par>
                                <p:cTn id="18" presetID="18" presetClass="entr" presetSubtype="12" fill="hold" nodeType="afterEffect">
                                  <p:stCondLst>
                                    <p:cond delay="0"/>
                                  </p:stCondLst>
                                  <p:childTnLst>
                                    <p:set>
                                      <p:cBhvr>
                                        <p:cTn id="19" dur="1" fill="hold">
                                          <p:stCondLst>
                                            <p:cond delay="0"/>
                                          </p:stCondLst>
                                        </p:cTn>
                                        <p:tgtEl>
                                          <p:spTgt spid="25603"/>
                                        </p:tgtEl>
                                        <p:attrNameLst>
                                          <p:attrName>style.visibility</p:attrName>
                                        </p:attrNameLst>
                                      </p:cBhvr>
                                      <p:to>
                                        <p:strVal val="visible"/>
                                      </p:to>
                                    </p:set>
                                    <p:animEffect transition="in" filter="strips(downLeft)">
                                      <p:cBhvr>
                                        <p:cTn id="20"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914400" y="2743200"/>
            <a:ext cx="7343775" cy="579438"/>
          </a:xfrm>
          <a:prstGeom prst="rect">
            <a:avLst/>
          </a:prstGeom>
          <a:noFill/>
          <a:ln w="9525">
            <a:noFill/>
            <a:miter lim="800000"/>
          </a:ln>
          <a:effectLst>
            <a:outerShdw dist="17961" dir="2700000" algn="ctr" rotWithShape="0">
              <a:schemeClr val="tx1"/>
            </a:outerShdw>
          </a:effectLst>
        </p:spPr>
        <p:txBody>
          <a:bodyPr>
            <a:spAutoFit/>
          </a:bodyPr>
          <a:lstStyle/>
          <a:p>
            <a:pPr marR="0" defTabSz="914400">
              <a:spcBef>
                <a:spcPct val="50000"/>
              </a:spcBef>
              <a:buClrTx/>
              <a:buSzTx/>
              <a:buFont typeface="Arial" panose="020B0604020202020204" pitchFamily="34" charset="0"/>
              <a:defRPr/>
            </a:pPr>
            <a:r>
              <a:rPr kumimoji="0" lang="en-US" altLang="zh-CN" sz="3200" b="1"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rPr>
              <a:t>    </a:t>
            </a:r>
          </a:p>
        </p:txBody>
      </p:sp>
      <p:sp>
        <p:nvSpPr>
          <p:cNvPr id="26627" name="Text Box 3"/>
          <p:cNvSpPr txBox="1">
            <a:spLocks noChangeArrowheads="1"/>
          </p:cNvSpPr>
          <p:nvPr/>
        </p:nvSpPr>
        <p:spPr bwMode="auto">
          <a:xfrm>
            <a:off x="685800" y="533400"/>
            <a:ext cx="7991475" cy="4308475"/>
          </a:xfrm>
          <a:prstGeom prst="rect">
            <a:avLst/>
          </a:prstGeom>
          <a:noFill/>
          <a:ln w="9525">
            <a:noFill/>
            <a:miter lim="800000"/>
          </a:ln>
        </p:spPr>
        <p:txBody>
          <a:bodyPr>
            <a:spAutoFit/>
          </a:bodyPr>
          <a:lstStyle/>
          <a:p>
            <a:pPr marR="0" defTabSz="914400">
              <a:spcBef>
                <a:spcPct val="50000"/>
              </a:spcBef>
              <a:buClrTx/>
              <a:buSzTx/>
              <a:buFont typeface="Arial" panose="020B0604020202020204" pitchFamily="34" charset="0"/>
              <a:defRPr/>
            </a:pPr>
            <a:r>
              <a:rPr kumimoji="0" lang="zh-CN" altLang="en-US" sz="3600" b="1"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rPr>
              <a:t>（二）保卫国家领土完整</a:t>
            </a:r>
          </a:p>
          <a:p>
            <a:pPr marR="0" defTabSz="914400">
              <a:lnSpc>
                <a:spcPct val="150000"/>
              </a:lnSpc>
              <a:spcBef>
                <a:spcPct val="50000"/>
              </a:spcBef>
              <a:buClrTx/>
              <a:buSzTx/>
              <a:buFont typeface="Arial" panose="020B0604020202020204" pitchFamily="34" charset="0"/>
              <a:defRPr/>
            </a:pPr>
            <a:r>
              <a:rPr kumimoji="0" lang="zh-CN" altLang="en-US" sz="2800" b="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国家领土是指在一国主权下的区域。包括一国的</a:t>
            </a:r>
            <a:r>
              <a:rPr kumimoji="0" lang="zh-CN" altLang="en-US" sz="2800" b="1" kern="1200" cap="none" spc="0" normalizeH="0" baseline="0" noProof="0">
                <a:solidFill>
                  <a:schemeClr val="accent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陆地、水域及其上空（</a:t>
            </a:r>
            <a:r>
              <a:rPr kumimoji="0" lang="en-US" altLang="zh-CN" sz="2800" b="1" kern="1200" cap="none" spc="0" normalizeH="0" baseline="0" noProof="0">
                <a:solidFill>
                  <a:schemeClr val="accent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100</a:t>
            </a:r>
            <a:r>
              <a:rPr kumimoji="0" lang="zh-CN" altLang="en-US" sz="2800" b="1" kern="1200" cap="none" spc="0" normalizeH="0" baseline="0" noProof="0">
                <a:solidFill>
                  <a:schemeClr val="accent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千米）和底土</a:t>
            </a:r>
            <a:r>
              <a:rPr kumimoji="0" lang="zh-CN" altLang="en-US" sz="2800" b="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。领土是一个国家和民族赖以生存和繁衍的基本条件。保卫国家领土不受侵犯，必须不断强化国防力量。</a:t>
            </a:r>
            <a:endParaRPr kumimoji="0" lang="en-US" altLang="zh-CN" sz="2800" b="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a:p>
            <a:pPr marR="0" defTabSz="914400">
              <a:lnSpc>
                <a:spcPct val="150000"/>
              </a:lnSpc>
              <a:spcBef>
                <a:spcPct val="50000"/>
              </a:spcBef>
              <a:buClrTx/>
              <a:buSzTx/>
              <a:buFont typeface="Arial" panose="020B0604020202020204" pitchFamily="34" charset="0"/>
              <a:defRPr/>
            </a:pPr>
            <a:r>
              <a:rPr kumimoji="0" lang="zh-CN" altLang="en-US" sz="28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         南海岛礁有领土、内水、专属经济区</a:t>
            </a:r>
            <a:endParaRPr kumimoji="0" lang="zh-CN" altLang="en-US" sz="3600" b="1"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slide(fromLeft)">
                                      <p:cBhvr>
                                        <p:cTn id="7" dur="500"/>
                                        <p:tgtEl>
                                          <p:spTgt spid="26627"/>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26626"/>
                                        </p:tgtEl>
                                        <p:attrNameLst>
                                          <p:attrName>style.visibility</p:attrName>
                                        </p:attrNameLst>
                                      </p:cBhvr>
                                      <p:to>
                                        <p:strVal val="visible"/>
                                      </p:to>
                                    </p:set>
                                    <p:anim calcmode="lin" valueType="num">
                                      <p:cBhvr>
                                        <p:cTn id="11" dur="500" fill="hold"/>
                                        <p:tgtEl>
                                          <p:spTgt spid="26626"/>
                                        </p:tgtEl>
                                        <p:attrNameLst>
                                          <p:attrName>ppt_w</p:attrName>
                                        </p:attrNameLst>
                                      </p:cBhvr>
                                      <p:tavLst>
                                        <p:tav tm="0">
                                          <p:val>
                                            <p:fltVal val="0"/>
                                          </p:val>
                                        </p:tav>
                                        <p:tav tm="100000">
                                          <p:val>
                                            <p:strVal val="#ppt_w"/>
                                          </p:val>
                                        </p:tav>
                                      </p:tavLst>
                                    </p:anim>
                                    <p:anim calcmode="lin" valueType="num">
                                      <p:cBhvr>
                                        <p:cTn id="12" dur="500" fill="hold"/>
                                        <p:tgtEl>
                                          <p:spTgt spid="266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idx="4294967295"/>
          </p:nvPr>
        </p:nvSpPr>
        <p:spPr/>
        <p:txBody>
          <a:bodyPr vert="horz" wrap="square" lIns="91440" tIns="45720" rIns="91440" bIns="45720" anchor="ctr" anchorCtr="0"/>
          <a:lstStyle/>
          <a:p>
            <a:pPr eaLnBrk="1" hangingPunct="1"/>
            <a:endParaRPr lang="zh-CN" altLang="zh-CN" dirty="0"/>
          </a:p>
        </p:txBody>
      </p:sp>
      <p:sp>
        <p:nvSpPr>
          <p:cNvPr id="40962" name="Rectangle 3"/>
          <p:cNvSpPr>
            <a:spLocks noGrp="1"/>
          </p:cNvSpPr>
          <p:nvPr>
            <p:ph type="body" idx="4294967295"/>
          </p:nvPr>
        </p:nvSpPr>
        <p:spPr/>
        <p:txBody>
          <a:bodyPr vert="horz" wrap="square" lIns="91440" tIns="45720" rIns="91440" bIns="45720" anchor="t" anchorCtr="0"/>
          <a:lstStyle/>
          <a:p>
            <a:pPr eaLnBrk="1" hangingPunct="1"/>
            <a:endParaRPr lang="zh-CN" altLang="zh-CN" dirty="0"/>
          </a:p>
        </p:txBody>
      </p:sp>
      <p:pic>
        <p:nvPicPr>
          <p:cNvPr id="40963" name="Picture 5" descr="20"/>
          <p:cNvPicPr>
            <a:picLocks noChangeAspect="1"/>
          </p:cNvPicPr>
          <p:nvPr/>
        </p:nvPicPr>
        <p:blipFill>
          <a:blip r:embed="rId2"/>
          <a:stretch>
            <a:fillRect/>
          </a:stretch>
        </p:blipFill>
        <p:spPr>
          <a:xfrm>
            <a:off x="0" y="0"/>
            <a:ext cx="9144000" cy="6913563"/>
          </a:xfrm>
          <a:prstGeom prst="rect">
            <a:avLst/>
          </a:prstGeom>
          <a:noFill/>
          <a:ln w="9525">
            <a:noFill/>
          </a:ln>
        </p:spPr>
      </p:pic>
      <p:sp>
        <p:nvSpPr>
          <p:cNvPr id="40964" name="TextBox 4"/>
          <p:cNvSpPr txBox="1"/>
          <p:nvPr/>
        </p:nvSpPr>
        <p:spPr>
          <a:xfrm>
            <a:off x="990600" y="762000"/>
            <a:ext cx="3200400" cy="492125"/>
          </a:xfrm>
          <a:prstGeom prst="rect">
            <a:avLst/>
          </a:prstGeom>
          <a:noFill/>
          <a:ln w="9525">
            <a:noFill/>
          </a:ln>
        </p:spPr>
        <p:txBody>
          <a:bodyPr wrap="none" anchor="t" anchorCtr="0">
            <a:spAutoFit/>
          </a:bodyPr>
          <a:lstStyle/>
          <a:p>
            <a:r>
              <a:rPr lang="zh-CN" altLang="en-US" sz="2600" b="1" dirty="0">
                <a:solidFill>
                  <a:srgbClr val="FF0000"/>
                </a:solidFill>
                <a:latin typeface="Arial" panose="020B0604020202020204" pitchFamily="34" charset="0"/>
                <a:ea typeface="宋体" panose="02010600030101010101" pitchFamily="2" charset="-122"/>
              </a:rPr>
              <a:t>海岸线一万八千公里</a:t>
            </a:r>
          </a:p>
        </p:txBody>
      </p:sp>
      <p:sp>
        <p:nvSpPr>
          <p:cNvPr id="40965" name="TextBox 5"/>
          <p:cNvSpPr txBox="1"/>
          <p:nvPr/>
        </p:nvSpPr>
        <p:spPr>
          <a:xfrm>
            <a:off x="1752600" y="2514600"/>
            <a:ext cx="3200400" cy="492125"/>
          </a:xfrm>
          <a:prstGeom prst="rect">
            <a:avLst/>
          </a:prstGeom>
          <a:noFill/>
          <a:ln w="9525">
            <a:noFill/>
          </a:ln>
        </p:spPr>
        <p:txBody>
          <a:bodyPr wrap="none" anchor="t" anchorCtr="0">
            <a:spAutoFit/>
          </a:bodyPr>
          <a:lstStyle/>
          <a:p>
            <a:r>
              <a:rPr lang="zh-CN" altLang="en-US" sz="2600" b="1" dirty="0">
                <a:solidFill>
                  <a:srgbClr val="FF0000"/>
                </a:solidFill>
                <a:latin typeface="Arial" panose="020B0604020202020204" pitchFamily="34" charset="0"/>
                <a:ea typeface="宋体" panose="02010600030101010101" pitchFamily="2" charset="-122"/>
              </a:rPr>
              <a:t>岛屿线一万四千公里</a:t>
            </a:r>
          </a:p>
        </p:txBody>
      </p:sp>
      <p:sp>
        <p:nvSpPr>
          <p:cNvPr id="40966" name="TextBox 7"/>
          <p:cNvSpPr txBox="1"/>
          <p:nvPr/>
        </p:nvSpPr>
        <p:spPr>
          <a:xfrm>
            <a:off x="61913" y="3397250"/>
            <a:ext cx="614362" cy="2236788"/>
          </a:xfrm>
          <a:prstGeom prst="rect">
            <a:avLst/>
          </a:prstGeom>
          <a:noFill/>
          <a:ln w="9525">
            <a:noFill/>
          </a:ln>
        </p:spPr>
        <p:txBody>
          <a:bodyPr vert="eaVert" wrap="none" anchor="t" anchorCtr="0">
            <a:spAutoFit/>
          </a:bodyPr>
          <a:lstStyle/>
          <a:p>
            <a:r>
              <a:rPr lang="zh-CN" altLang="en-US" sz="2800" b="1" dirty="0">
                <a:solidFill>
                  <a:srgbClr val="FF0000"/>
                </a:solidFill>
                <a:latin typeface="Arial" panose="020B0604020202020204" pitchFamily="34" charset="0"/>
                <a:ea typeface="宋体" panose="02010600030101010101" pitchFamily="2" charset="-122"/>
              </a:rPr>
              <a:t>拥有完全主权</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p:txBody>
          <a:bodyPr vert="horz" wrap="square" lIns="91440" tIns="45720" rIns="91440" bIns="45720" anchor="ctr" anchorCtr="0"/>
          <a:lstStyle/>
          <a:p>
            <a:r>
              <a:rPr lang="zh-CN" altLang="en-US" sz="2800" b="1" dirty="0"/>
              <a:t>洪磊：中国对</a:t>
            </a:r>
            <a:r>
              <a:rPr lang="zh-CN" altLang="en-US" sz="2800" b="1" dirty="0">
                <a:solidFill>
                  <a:schemeClr val="tx1"/>
                </a:solidFill>
              </a:rPr>
              <a:t>南海诸岛及附近海域</a:t>
            </a:r>
            <a:r>
              <a:rPr lang="zh-CN" altLang="en-US" sz="2800" b="1" dirty="0"/>
              <a:t>的主权无可争辩</a:t>
            </a:r>
            <a:br>
              <a:rPr lang="zh-CN" altLang="en-US" sz="2400" b="1" dirty="0"/>
            </a:br>
            <a:r>
              <a:rPr lang="en-US" altLang="zh-CN" sz="2400" dirty="0"/>
              <a:t>2011-06-07</a:t>
            </a:r>
          </a:p>
        </p:txBody>
      </p:sp>
      <p:pic>
        <p:nvPicPr>
          <p:cNvPr id="41986" name="Picture 11" descr="C:\Users\dh\Desktop\55D1F9FFF2AE6CF203B9499DBD5B5100.jpg"/>
          <p:cNvPicPr>
            <a:picLocks noGrp="1" noChangeAspect="1"/>
          </p:cNvPicPr>
          <p:nvPr>
            <p:ph idx="1"/>
          </p:nvPr>
        </p:nvPicPr>
        <p:blipFill>
          <a:blip r:embed="rId2"/>
          <a:stretch>
            <a:fillRect/>
          </a:stretch>
        </p:blipFill>
        <p:spPr>
          <a:xfrm>
            <a:off x="1371600" y="1447800"/>
            <a:ext cx="6350000" cy="4025900"/>
          </a:xfrm>
        </p:spPr>
      </p:pic>
      <p:sp>
        <p:nvSpPr>
          <p:cNvPr id="41987" name="矩形 13"/>
          <p:cNvSpPr/>
          <p:nvPr/>
        </p:nvSpPr>
        <p:spPr>
          <a:xfrm>
            <a:off x="2209800" y="5638800"/>
            <a:ext cx="4572000" cy="646113"/>
          </a:xfrm>
          <a:prstGeom prst="rect">
            <a:avLst/>
          </a:prstGeom>
          <a:noFill/>
          <a:ln w="9525">
            <a:noFill/>
          </a:ln>
        </p:spPr>
        <p:txBody>
          <a:bodyPr anchor="t" anchorCtr="0">
            <a:spAutoFit/>
          </a:bodyPr>
          <a:lstStyle/>
          <a:p>
            <a:r>
              <a:rPr lang="en-US" altLang="zh-CN" dirty="0">
                <a:latin typeface="Arial" panose="020B0604020202020204" pitchFamily="34" charset="0"/>
                <a:ea typeface="宋体" panose="02010600030101010101" pitchFamily="2" charset="-122"/>
              </a:rPr>
              <a:t>2011</a:t>
            </a:r>
            <a:r>
              <a:rPr lang="zh-CN" altLang="en-US" dirty="0">
                <a:latin typeface="Arial" panose="020B0604020202020204" pitchFamily="34" charset="0"/>
                <a:ea typeface="宋体" panose="02010600030101010101" pitchFamily="2" charset="-122"/>
              </a:rPr>
              <a:t>年</a:t>
            </a:r>
            <a:r>
              <a:rPr lang="en-US" altLang="zh-CN" dirty="0">
                <a:latin typeface="Arial" panose="020B0604020202020204" pitchFamily="34" charset="0"/>
                <a:ea typeface="宋体" panose="02010600030101010101" pitchFamily="2" charset="-122"/>
              </a:rPr>
              <a:t>6</a:t>
            </a:r>
            <a:r>
              <a:rPr lang="zh-CN" altLang="en-US" dirty="0">
                <a:latin typeface="Arial" panose="020B0604020202020204" pitchFamily="34" charset="0"/>
                <a:ea typeface="宋体" panose="02010600030101010101" pitchFamily="2" charset="-122"/>
              </a:rPr>
              <a:t>月</a:t>
            </a:r>
            <a:r>
              <a:rPr lang="en-US" altLang="zh-CN" dirty="0">
                <a:latin typeface="Arial" panose="020B0604020202020204" pitchFamily="34" charset="0"/>
                <a:ea typeface="宋体" panose="02010600030101010101" pitchFamily="2" charset="-122"/>
              </a:rPr>
              <a:t>7</a:t>
            </a:r>
            <a:r>
              <a:rPr lang="zh-CN" altLang="en-US" dirty="0">
                <a:latin typeface="Arial" panose="020B0604020202020204" pitchFamily="34" charset="0"/>
                <a:ea typeface="宋体" panose="02010600030101010101" pitchFamily="2" charset="-122"/>
              </a:rPr>
              <a:t>日，外交部发言人洪磊主持例行记者会。</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idx="4294967295"/>
          </p:nvPr>
        </p:nvSpPr>
        <p:spPr/>
        <p:txBody>
          <a:bodyPr vert="horz" wrap="square" lIns="91440" tIns="45720" rIns="91440" bIns="45720" anchor="ctr" anchorCtr="0"/>
          <a:lstStyle/>
          <a:p>
            <a:endParaRPr lang="zh-CN" altLang="zh-CN" dirty="0"/>
          </a:p>
        </p:txBody>
      </p:sp>
      <p:sp>
        <p:nvSpPr>
          <p:cNvPr id="43010" name="Rectangle 3"/>
          <p:cNvSpPr>
            <a:spLocks noGrp="1"/>
          </p:cNvSpPr>
          <p:nvPr>
            <p:ph type="body" idx="4294967295"/>
          </p:nvPr>
        </p:nvSpPr>
        <p:spPr/>
        <p:txBody>
          <a:bodyPr vert="horz" wrap="square" lIns="91440" tIns="45720" rIns="91440" bIns="45720" anchor="t" anchorCtr="0"/>
          <a:lstStyle/>
          <a:p>
            <a:endParaRPr lang="zh-CN" altLang="zh-CN" dirty="0"/>
          </a:p>
        </p:txBody>
      </p:sp>
      <p:pic>
        <p:nvPicPr>
          <p:cNvPr id="43011" name="Picture 4" descr="QQ截图20121004221941"/>
          <p:cNvPicPr>
            <a:picLocks noChangeAspect="1"/>
          </p:cNvPicPr>
          <p:nvPr/>
        </p:nvPicPr>
        <p:blipFill>
          <a:blip r:embed="rId2"/>
          <a:stretch>
            <a:fillRect/>
          </a:stretch>
        </p:blipFill>
        <p:spPr>
          <a:xfrm>
            <a:off x="990600" y="0"/>
            <a:ext cx="6761163" cy="7021513"/>
          </a:xfrm>
          <a:prstGeom prst="rect">
            <a:avLst/>
          </a:prstGeom>
          <a:noFill/>
          <a:ln w="9525">
            <a:noFill/>
          </a:ln>
        </p:spPr>
      </p:pic>
      <p:sp>
        <p:nvSpPr>
          <p:cNvPr id="43012" name="TextBox 4"/>
          <p:cNvSpPr txBox="1"/>
          <p:nvPr/>
        </p:nvSpPr>
        <p:spPr>
          <a:xfrm>
            <a:off x="8093075" y="398463"/>
            <a:ext cx="674688" cy="5781675"/>
          </a:xfrm>
          <a:prstGeom prst="rect">
            <a:avLst/>
          </a:prstGeom>
          <a:noFill/>
          <a:ln w="9525">
            <a:noFill/>
          </a:ln>
        </p:spPr>
        <p:txBody>
          <a:bodyPr vert="eaVert" wrap="none" anchor="t" anchorCtr="0">
            <a:spAutoFit/>
          </a:bodyPr>
          <a:lstStyle/>
          <a:p>
            <a:r>
              <a:rPr lang="zh-CN" altLang="en-US" sz="3200" dirty="0">
                <a:latin typeface="Arial" panose="020B0604020202020204" pitchFamily="34" charset="0"/>
                <a:ea typeface="宋体" panose="02010600030101010101" pitchFamily="2" charset="-122"/>
              </a:rPr>
              <a:t>钓鱼岛清朝时归台湾宜兰县管辖</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3"/>
          <p:cNvSpPr>
            <a:spLocks noGrp="1"/>
          </p:cNvSpPr>
          <p:nvPr>
            <p:ph type="body" idx="4294967295"/>
          </p:nvPr>
        </p:nvSpPr>
        <p:spPr>
          <a:xfrm>
            <a:off x="0" y="152400"/>
            <a:ext cx="9144000" cy="5821363"/>
          </a:xfrm>
        </p:spPr>
        <p:txBody>
          <a:bodyPr vert="horz" wrap="square" lIns="91440" tIns="45720" rIns="91440" bIns="45720" anchor="t" anchorCtr="0"/>
          <a:lstStyle/>
          <a:p>
            <a:pPr>
              <a:lnSpc>
                <a:spcPct val="90000"/>
              </a:lnSpc>
            </a:pPr>
            <a:r>
              <a:rPr lang="zh-CN" altLang="en-US" sz="3600" b="1" dirty="0"/>
              <a:t>公布领海基线意味着什么？</a:t>
            </a:r>
          </a:p>
          <a:p>
            <a:pPr>
              <a:lnSpc>
                <a:spcPct val="90000"/>
              </a:lnSpc>
              <a:buNone/>
            </a:pPr>
            <a:endParaRPr lang="zh-CN" altLang="en-US" sz="2400" b="1" dirty="0">
              <a:solidFill>
                <a:srgbClr val="FF0000"/>
              </a:solidFill>
            </a:endParaRPr>
          </a:p>
          <a:p>
            <a:pPr>
              <a:lnSpc>
                <a:spcPct val="90000"/>
              </a:lnSpc>
            </a:pPr>
            <a:r>
              <a:rPr lang="zh-CN" altLang="en-US" sz="2400" b="1" dirty="0"/>
              <a:t>　　　　</a:t>
            </a:r>
            <a:r>
              <a:rPr lang="zh-CN" altLang="en-US" b="1" dirty="0"/>
              <a:t>中国对钓鱼岛及附属岛屿领海基线的确定，就意味着钓鱼岛及其附属岛屿及其领海是具有绝对主权，日本公务船或者自卫队进入钓鱼岛海域将直接被视为是入侵，中国海监或者渔政甚至是中国海军的军舰完全有责任和义务维护国家主权和领土完整不受侵犯</a:t>
            </a:r>
          </a:p>
          <a:p>
            <a:pPr>
              <a:lnSpc>
                <a:spcPct val="90000"/>
              </a:lnSpc>
            </a:pPr>
            <a:r>
              <a:rPr lang="zh-CN" altLang="en-US" b="1" dirty="0">
                <a:solidFill>
                  <a:srgbClr val="FF0000"/>
                </a:solidFill>
              </a:rPr>
              <a:t>　　同时，钓鱼岛领海基线的确定，也在东海划界问题上给日本狠狠一击，彻底否定了日本对钓鱼岛的所谓实际控制，以后外国军船要进入钓鱼岛海域，必须经过中国政府许可，同时未来东海划界中日之间的谈判空间基本已经被封死。</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内容占位符 2"/>
          <p:cNvSpPr>
            <a:spLocks noGrp="1"/>
          </p:cNvSpPr>
          <p:nvPr>
            <p:ph idx="1"/>
          </p:nvPr>
        </p:nvSpPr>
        <p:spPr>
          <a:xfrm>
            <a:off x="533400" y="381000"/>
            <a:ext cx="8229600" cy="4221163"/>
          </a:xfrm>
        </p:spPr>
        <p:txBody>
          <a:bodyPr vert="horz" wrap="square" lIns="91440" tIns="45720" rIns="91440" bIns="45720" anchor="t" anchorCtr="0"/>
          <a:lstStyle/>
          <a:p>
            <a:pPr>
              <a:buNone/>
            </a:pPr>
            <a:r>
              <a:rPr lang="zh-CN" altLang="en-US" dirty="0">
                <a:latin typeface="华文新魏" panose="02010800040101010101" pitchFamily="2" charset="-122"/>
                <a:ea typeface="华文新魏" panose="02010800040101010101" pitchFamily="2" charset="-122"/>
              </a:rPr>
              <a:t>面对岛礁权益海洋争端，我们的口号是管控危机，管控分歧，而不是 解决问题 ，有问题难道一定要急于解决吗？   </a:t>
            </a:r>
            <a:endParaRPr lang="en-US" altLang="zh-CN" dirty="0">
              <a:latin typeface="华文新魏" panose="02010800040101010101" pitchFamily="2" charset="-122"/>
              <a:ea typeface="华文新魏" panose="02010800040101010101" pitchFamily="2" charset="-122"/>
            </a:endParaRPr>
          </a:p>
          <a:p>
            <a:pPr>
              <a:buNone/>
            </a:pPr>
            <a:r>
              <a:rPr lang="zh-CN" altLang="en-US" b="1" dirty="0"/>
              <a:t>毛泽东很早就提出了“枪杆子里面出政权”，却总结中国革命的三大法宝是统一战线、武装斗争、党的建设。</a:t>
            </a:r>
            <a:endParaRPr lang="en-US" altLang="zh-CN" b="1" dirty="0"/>
          </a:p>
          <a:p>
            <a:pPr>
              <a:buNone/>
            </a:pPr>
            <a:r>
              <a:rPr lang="zh-CN" altLang="en-US" b="1" dirty="0"/>
              <a:t>       为什么武装斗争之外还有这两大领域？他们与武装斗争是什么关系？他们在国际战略中能否转化应用？</a:t>
            </a:r>
            <a:endParaRPr lang="en-US" altLang="zh-CN" b="1" dirty="0"/>
          </a:p>
          <a:p>
            <a:pPr>
              <a:buNone/>
            </a:pPr>
            <a:r>
              <a:rPr lang="zh-CN" altLang="en-US" b="1" dirty="0"/>
              <a:t>       尽管世易时移，但今天我们思考这些问题，仍有助于我们从大系统视角洞察世界。</a:t>
            </a:r>
            <a:endParaRPr lang="en-US" altLang="zh-CN" b="1" dirty="0"/>
          </a:p>
          <a:p>
            <a:pPr>
              <a:buNone/>
            </a:pPr>
            <a:endParaRPr lang="zh-CN" altLang="en-US" sz="2800" b="1" dirty="0">
              <a:latin typeface="Cordia New" pitchFamily="34" charset="-3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4"/>
          <p:cNvSpPr txBox="1"/>
          <p:nvPr/>
        </p:nvSpPr>
        <p:spPr>
          <a:xfrm>
            <a:off x="1835150" y="765175"/>
            <a:ext cx="5473700" cy="768350"/>
          </a:xfrm>
          <a:prstGeom prst="rect">
            <a:avLst/>
          </a:prstGeom>
          <a:noFill/>
          <a:ln w="9525">
            <a:noFill/>
          </a:ln>
        </p:spPr>
        <p:txBody>
          <a:bodyPr anchor="t" anchorCtr="0">
            <a:spAutoFit/>
          </a:bodyPr>
          <a:lstStyle/>
          <a:p>
            <a:pPr algn="ctr">
              <a:spcBef>
                <a:spcPct val="50000"/>
              </a:spcBef>
            </a:pPr>
            <a:r>
              <a:rPr lang="zh-CN" altLang="en-US" sz="4400" dirty="0">
                <a:solidFill>
                  <a:schemeClr val="accent2"/>
                </a:solidFill>
                <a:latin typeface="Times New Roman" panose="02020603050405020304" pitchFamily="18" charset="0"/>
                <a:ea typeface="黑体" panose="02010609060101010101" pitchFamily="49" charset="-122"/>
              </a:rPr>
              <a:t>教学内容</a:t>
            </a:r>
          </a:p>
        </p:txBody>
      </p:sp>
      <p:sp>
        <p:nvSpPr>
          <p:cNvPr id="5123" name="Text Box 5"/>
          <p:cNvSpPr txBox="1"/>
          <p:nvPr/>
        </p:nvSpPr>
        <p:spPr>
          <a:xfrm>
            <a:off x="1624013" y="1690688"/>
            <a:ext cx="6840537" cy="4832350"/>
          </a:xfrm>
          <a:prstGeom prst="rect">
            <a:avLst/>
          </a:prstGeom>
          <a:noFill/>
          <a:ln w="9525">
            <a:noFill/>
          </a:ln>
        </p:spPr>
        <p:txBody>
          <a:bodyPr anchor="t" anchorCtr="0">
            <a:spAutoFit/>
          </a:bodyPr>
          <a:lstStyle/>
          <a:p>
            <a:pPr>
              <a:spcBef>
                <a:spcPct val="50000"/>
              </a:spcBef>
            </a:pPr>
            <a:r>
              <a:rPr lang="zh-CN" altLang="en-US" sz="4400" dirty="0">
                <a:latin typeface="华文新魏" panose="02010800040101010101" pitchFamily="2" charset="-122"/>
                <a:ea typeface="华文新魏" panose="02010800040101010101" pitchFamily="2" charset="-122"/>
              </a:rPr>
              <a:t>一、国 防 的 主 体</a:t>
            </a:r>
          </a:p>
          <a:p>
            <a:pPr>
              <a:spcBef>
                <a:spcPct val="50000"/>
              </a:spcBef>
            </a:pPr>
            <a:r>
              <a:rPr lang="zh-CN" altLang="en-US" sz="4400" dirty="0">
                <a:latin typeface="华文新魏" panose="02010800040101010101" pitchFamily="2" charset="-122"/>
                <a:ea typeface="华文新魏" panose="02010800040101010101" pitchFamily="2" charset="-122"/>
              </a:rPr>
              <a:t>二、国 防 的 对 象</a:t>
            </a:r>
          </a:p>
          <a:p>
            <a:pPr>
              <a:spcBef>
                <a:spcPct val="50000"/>
              </a:spcBef>
            </a:pPr>
            <a:r>
              <a:rPr lang="zh-CN" altLang="en-US" sz="4400" dirty="0">
                <a:latin typeface="华文新魏" panose="02010800040101010101" pitchFamily="2" charset="-122"/>
                <a:ea typeface="华文新魏" panose="02010800040101010101" pitchFamily="2" charset="-122"/>
              </a:rPr>
              <a:t>三、国 防 的 目 的</a:t>
            </a:r>
          </a:p>
          <a:p>
            <a:pPr>
              <a:spcBef>
                <a:spcPct val="50000"/>
              </a:spcBef>
            </a:pPr>
            <a:r>
              <a:rPr lang="zh-CN" altLang="en-US" sz="4400" dirty="0">
                <a:latin typeface="华文新魏" panose="02010800040101010101" pitchFamily="2" charset="-122"/>
                <a:ea typeface="华文新魏" panose="02010800040101010101" pitchFamily="2" charset="-122"/>
              </a:rPr>
              <a:t>四</a:t>
            </a:r>
            <a:r>
              <a:rPr lang="zh-CN" altLang="en-US" sz="4400" dirty="0">
                <a:latin typeface="华文新魏" panose="02010800040101010101" pitchFamily="2" charset="-122"/>
                <a:ea typeface="华文新魏" panose="02010800040101010101" pitchFamily="2" charset="-122"/>
                <a:sym typeface="宋体" panose="02010600030101010101" pitchFamily="2" charset="-122"/>
              </a:rPr>
              <a:t>、国 防 的 手 段</a:t>
            </a:r>
          </a:p>
          <a:p>
            <a:pPr>
              <a:spcBef>
                <a:spcPct val="50000"/>
              </a:spcBef>
            </a:pPr>
            <a:endParaRPr lang="zh-CN" altLang="en-US" sz="4400"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2000"/>
                                  </p:stCondLst>
                                  <p:childTnLst>
                                    <p:set>
                                      <p:cBhvr>
                                        <p:cTn id="9" dur="1" fill="hold">
                                          <p:stCondLst>
                                            <p:cond delay="0"/>
                                          </p:stCondLst>
                                        </p:cTn>
                                        <p:tgtEl>
                                          <p:spTgt spid="5123">
                                            <p:txEl>
                                              <p:pRg st="1" end="1"/>
                                            </p:txEl>
                                          </p:spTgt>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2000"/>
                                  </p:stCondLst>
                                  <p:childTnLst>
                                    <p:set>
                                      <p:cBhvr>
                                        <p:cTn id="12" dur="1" fill="hold">
                                          <p:stCondLst>
                                            <p:cond delay="0"/>
                                          </p:stCondLst>
                                        </p:cTn>
                                        <p:tgtEl>
                                          <p:spTgt spid="5123">
                                            <p:txEl>
                                              <p:pRg st="2" end="2"/>
                                            </p:txEl>
                                          </p:spTgt>
                                        </p:tgtEl>
                                        <p:attrNameLst>
                                          <p:attrName>style.visibility</p:attrName>
                                        </p:attrNameLst>
                                      </p:cBhvr>
                                      <p:to>
                                        <p:strVal val="visible"/>
                                      </p:to>
                                    </p:set>
                                  </p:childTnLst>
                                </p:cTn>
                              </p:par>
                            </p:childTnLst>
                          </p:cTn>
                        </p:par>
                        <p:par>
                          <p:cTn id="13" fill="hold">
                            <p:stCondLst>
                              <p:cond delay="5000"/>
                            </p:stCondLst>
                            <p:childTnLst>
                              <p:par>
                                <p:cTn id="14" presetID="1" presetClass="entr" presetSubtype="0" fill="hold" grpId="0" nodeType="afterEffect">
                                  <p:stCondLst>
                                    <p:cond delay="2000"/>
                                  </p:stCondLst>
                                  <p:childTnLst>
                                    <p:set>
                                      <p:cBhvr>
                                        <p:cTn id="15"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dvAuto="100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内容占位符 2"/>
          <p:cNvSpPr>
            <a:spLocks noGrp="1"/>
          </p:cNvSpPr>
          <p:nvPr>
            <p:ph idx="1"/>
          </p:nvPr>
        </p:nvSpPr>
        <p:spPr>
          <a:xfrm>
            <a:off x="381000" y="152400"/>
            <a:ext cx="8229600" cy="4525963"/>
          </a:xfrm>
        </p:spPr>
        <p:txBody>
          <a:bodyPr vert="horz" wrap="square" lIns="91440" tIns="45720" rIns="91440" bIns="45720" anchor="t" anchorCtr="0"/>
          <a:lstStyle/>
          <a:p>
            <a:r>
              <a:rPr lang="en-US" altLang="zh-CN" sz="2800" dirty="0"/>
              <a:t>2012</a:t>
            </a:r>
            <a:r>
              <a:rPr lang="zh-CN" altLang="en-US" sz="2800" dirty="0"/>
              <a:t>年九月十号日本单方面宣布钓鱼岛国有化，随后，</a:t>
            </a:r>
            <a:r>
              <a:rPr lang="en-US" altLang="zh-CN" sz="2800" dirty="0"/>
              <a:t>《</a:t>
            </a:r>
            <a:r>
              <a:rPr lang="zh-CN" altLang="en-US" sz="2800" dirty="0"/>
              <a:t>人民日报</a:t>
            </a:r>
            <a:r>
              <a:rPr lang="en-US" altLang="zh-CN" sz="2800" dirty="0"/>
              <a:t>》</a:t>
            </a:r>
            <a:r>
              <a:rPr lang="zh-CN" altLang="en-US" sz="2800" dirty="0"/>
              <a:t>刊登题为</a:t>
            </a:r>
            <a:r>
              <a:rPr lang="en-US" altLang="zh-CN" sz="2800" dirty="0"/>
              <a:t>《</a:t>
            </a:r>
            <a:r>
              <a:rPr lang="zh-CN" altLang="en-US" sz="2800" dirty="0"/>
              <a:t>论</a:t>
            </a:r>
            <a:r>
              <a:rPr lang="en-US" altLang="zh-CN" sz="2800" dirty="0"/>
              <a:t>&lt;</a:t>
            </a:r>
            <a:r>
              <a:rPr lang="zh-CN" altLang="en-US" sz="2800" dirty="0"/>
              <a:t>马关条约</a:t>
            </a:r>
            <a:r>
              <a:rPr lang="en-US" altLang="zh-CN" sz="2800" dirty="0"/>
              <a:t>&gt;</a:t>
            </a:r>
            <a:r>
              <a:rPr lang="zh-CN" altLang="en-US" sz="2800" dirty="0"/>
              <a:t>与钓鱼岛问题（厘清钓鱼岛问）</a:t>
            </a:r>
            <a:r>
              <a:rPr lang="en-US" altLang="zh-CN" sz="2800" dirty="0"/>
              <a:t>》</a:t>
            </a:r>
            <a:r>
              <a:rPr lang="zh-CN" altLang="en-US" sz="2800" dirty="0"/>
              <a:t>的文章，提出“</a:t>
            </a:r>
            <a:r>
              <a:rPr lang="zh-CN" altLang="en-US" sz="2800" dirty="0">
                <a:solidFill>
                  <a:srgbClr val="C00000"/>
                </a:solidFill>
                <a:hlinkClick r:id="rId2"/>
              </a:rPr>
              <a:t>不仅钓鱼岛要回归，琉球也已可再议</a:t>
            </a:r>
            <a:r>
              <a:rPr lang="zh-CN" altLang="en-US" sz="2800" dirty="0"/>
              <a:t>”的观点。</a:t>
            </a:r>
            <a:endParaRPr lang="en-US" altLang="zh-CN" sz="2800" dirty="0"/>
          </a:p>
          <a:p>
            <a:pPr>
              <a:buNone/>
            </a:pPr>
            <a:endParaRPr lang="zh-CN" altLang="en-US" dirty="0"/>
          </a:p>
        </p:txBody>
      </p:sp>
      <p:pic>
        <p:nvPicPr>
          <p:cNvPr id="48130" name="图片 3" descr="C:\Users\dh\Desktop\t0180a603755c5165a8.webp.jpg"/>
          <p:cNvPicPr>
            <a:picLocks noChangeAspect="1"/>
          </p:cNvPicPr>
          <p:nvPr/>
        </p:nvPicPr>
        <p:blipFill>
          <a:blip r:embed="rId3"/>
          <a:stretch>
            <a:fillRect/>
          </a:stretch>
        </p:blipFill>
        <p:spPr>
          <a:xfrm>
            <a:off x="152400" y="2057400"/>
            <a:ext cx="3810000" cy="4584700"/>
          </a:xfrm>
          <a:prstGeom prst="rect">
            <a:avLst/>
          </a:prstGeom>
          <a:noFill/>
          <a:ln w="9525">
            <a:noFill/>
          </a:ln>
        </p:spPr>
      </p:pic>
      <p:sp>
        <p:nvSpPr>
          <p:cNvPr id="48131" name="矩形 4"/>
          <p:cNvSpPr/>
          <p:nvPr/>
        </p:nvSpPr>
        <p:spPr>
          <a:xfrm>
            <a:off x="4191000" y="2895600"/>
            <a:ext cx="4572000" cy="3324225"/>
          </a:xfrm>
          <a:prstGeom prst="rect">
            <a:avLst/>
          </a:prstGeom>
          <a:noFill/>
          <a:ln w="9525" cap="flat" cmpd="sng">
            <a:solidFill>
              <a:srgbClr val="C00000"/>
            </a:solidFill>
            <a:prstDash val="solid"/>
            <a:miter/>
            <a:headEnd type="none" w="med" len="med"/>
            <a:tailEnd type="none" w="med" len="med"/>
          </a:ln>
        </p:spPr>
        <p:txBody>
          <a:bodyPr anchor="t" anchorCtr="0">
            <a:spAutoFit/>
          </a:bodyPr>
          <a:lstStyle/>
          <a:p>
            <a:r>
              <a:rPr lang="zh-CN" altLang="en-US" sz="2400" dirty="0">
                <a:latin typeface="Arial" panose="020B0604020202020204" pitchFamily="34" charset="0"/>
                <a:ea typeface="宋体" panose="02010600030101010101" pitchFamily="2" charset="-122"/>
              </a:rPr>
              <a:t>台湾</a:t>
            </a:r>
            <a:r>
              <a:rPr lang="en-US" altLang="zh-CN" sz="2400" dirty="0">
                <a:latin typeface="Arial" panose="020B0604020202020204" pitchFamily="34" charset="0"/>
                <a:ea typeface="宋体" panose="02010600030101010101" pitchFamily="2" charset="-122"/>
              </a:rPr>
              <a:t> </a:t>
            </a:r>
            <a:br>
              <a:rPr lang="en-US" altLang="zh-CN" sz="2400" dirty="0">
                <a:latin typeface="Arial" panose="020B0604020202020204" pitchFamily="34" charset="0"/>
                <a:ea typeface="宋体" panose="02010600030101010101" pitchFamily="2" charset="-122"/>
              </a:rPr>
            </a:br>
            <a:r>
              <a:rPr lang="zh-CN" altLang="en-US" sz="2400" dirty="0">
                <a:latin typeface="Arial" panose="020B0604020202020204" pitchFamily="34" charset="0"/>
                <a:ea typeface="宋体" panose="02010600030101010101" pitchFamily="2" charset="-122"/>
              </a:rPr>
              <a:t>我们是</a:t>
            </a:r>
            <a:r>
              <a:rPr lang="en-US" altLang="zh-CN" sz="2400" u="sng" dirty="0">
                <a:latin typeface="Arial" panose="020B0604020202020204" pitchFamily="34" charset="0"/>
                <a:ea typeface="宋体" panose="02010600030101010101" pitchFamily="2" charset="-122"/>
                <a:hlinkClick r:id="rId4"/>
              </a:rPr>
              <a:t>东海</a:t>
            </a:r>
            <a:r>
              <a:rPr lang="zh-CN" altLang="en-US" sz="2400" dirty="0">
                <a:latin typeface="Arial" panose="020B0604020202020204" pitchFamily="34" charset="0"/>
                <a:ea typeface="宋体" panose="02010600030101010101" pitchFamily="2" charset="-122"/>
              </a:rPr>
              <a:t>捧出的珍珠一串，</a:t>
            </a:r>
            <a:r>
              <a:rPr lang="en-US" altLang="zh-CN" sz="2400" dirty="0">
                <a:latin typeface="Arial" panose="020B0604020202020204" pitchFamily="34" charset="0"/>
                <a:ea typeface="宋体" panose="02010600030101010101" pitchFamily="2" charset="-122"/>
              </a:rPr>
              <a:t> </a:t>
            </a:r>
            <a:br>
              <a:rPr lang="en-US" altLang="zh-CN" sz="2400" dirty="0">
                <a:latin typeface="Arial" panose="020B0604020202020204" pitchFamily="34" charset="0"/>
                <a:ea typeface="宋体" panose="02010600030101010101" pitchFamily="2" charset="-122"/>
              </a:rPr>
            </a:br>
            <a:r>
              <a:rPr lang="en-US" altLang="zh-CN" sz="2400" b="1" u="sng" dirty="0">
                <a:latin typeface="Arial" panose="020B0604020202020204" pitchFamily="34" charset="0"/>
                <a:ea typeface="宋体" panose="02010600030101010101" pitchFamily="2" charset="-122"/>
                <a:hlinkClick r:id="rId5"/>
              </a:rPr>
              <a:t>琉球</a:t>
            </a:r>
            <a:r>
              <a:rPr lang="zh-CN" altLang="en-US" sz="2400" b="1" dirty="0">
                <a:latin typeface="Arial" panose="020B0604020202020204" pitchFamily="34" charset="0"/>
                <a:ea typeface="宋体" panose="02010600030101010101" pitchFamily="2" charset="-122"/>
              </a:rPr>
              <a:t>是我的群弟我就是台湾。 </a:t>
            </a:r>
            <a:br>
              <a:rPr lang="en-US" altLang="zh-CN" sz="2400" dirty="0">
                <a:latin typeface="Arial" panose="020B0604020202020204" pitchFamily="34" charset="0"/>
                <a:ea typeface="宋体" panose="02010600030101010101" pitchFamily="2" charset="-122"/>
              </a:rPr>
            </a:br>
            <a:r>
              <a:rPr lang="zh-CN" altLang="en-US" sz="2400" dirty="0">
                <a:latin typeface="Arial" panose="020B0604020202020204" pitchFamily="34" charset="0"/>
                <a:ea typeface="宋体" panose="02010600030101010101" pitchFamily="2" charset="-122"/>
              </a:rPr>
              <a:t>我胸中还氲氤着郑氏的英魂，</a:t>
            </a:r>
            <a:r>
              <a:rPr lang="en-US" altLang="zh-CN" sz="2400" dirty="0">
                <a:latin typeface="Arial" panose="020B0604020202020204" pitchFamily="34" charset="0"/>
                <a:ea typeface="宋体" panose="02010600030101010101" pitchFamily="2" charset="-122"/>
              </a:rPr>
              <a:t> </a:t>
            </a:r>
            <a:br>
              <a:rPr lang="en-US" altLang="zh-CN" sz="2400" dirty="0">
                <a:latin typeface="Arial" panose="020B0604020202020204" pitchFamily="34" charset="0"/>
                <a:ea typeface="宋体" panose="02010600030101010101" pitchFamily="2" charset="-122"/>
              </a:rPr>
            </a:br>
            <a:r>
              <a:rPr lang="zh-CN" altLang="en-US" sz="2400" dirty="0">
                <a:latin typeface="Arial" panose="020B0604020202020204" pitchFamily="34" charset="0"/>
                <a:ea typeface="宋体" panose="02010600030101010101" pitchFamily="2" charset="-122"/>
              </a:rPr>
              <a:t>精忠的赤血点染了我的家传。</a:t>
            </a:r>
            <a:r>
              <a:rPr lang="en-US" altLang="zh-CN" sz="2400" dirty="0">
                <a:latin typeface="Arial" panose="020B0604020202020204" pitchFamily="34" charset="0"/>
                <a:ea typeface="宋体" panose="02010600030101010101" pitchFamily="2" charset="-122"/>
              </a:rPr>
              <a:t> </a:t>
            </a:r>
            <a:br>
              <a:rPr lang="en-US" altLang="zh-CN" sz="2400" dirty="0">
                <a:latin typeface="Arial" panose="020B0604020202020204" pitchFamily="34" charset="0"/>
                <a:ea typeface="宋体" panose="02010600030101010101" pitchFamily="2" charset="-122"/>
              </a:rPr>
            </a:br>
            <a:r>
              <a:rPr lang="zh-CN" altLang="en-US" sz="2400" dirty="0">
                <a:latin typeface="Arial" panose="020B0604020202020204" pitchFamily="34" charset="0"/>
                <a:ea typeface="宋体" panose="02010600030101010101" pitchFamily="2" charset="-122"/>
              </a:rPr>
              <a:t>母亲，酷炎的夏日要晒死我了；</a:t>
            </a:r>
            <a:r>
              <a:rPr lang="en-US" altLang="zh-CN" sz="2400" dirty="0">
                <a:latin typeface="Arial" panose="020B0604020202020204" pitchFamily="34" charset="0"/>
                <a:ea typeface="宋体" panose="02010600030101010101" pitchFamily="2" charset="-122"/>
              </a:rPr>
              <a:t> </a:t>
            </a:r>
            <a:br>
              <a:rPr lang="en-US" altLang="zh-CN" sz="2400" dirty="0">
                <a:latin typeface="Arial" panose="020B0604020202020204" pitchFamily="34" charset="0"/>
                <a:ea typeface="宋体" panose="02010600030101010101" pitchFamily="2" charset="-122"/>
              </a:rPr>
            </a:br>
            <a:r>
              <a:rPr lang="zh-CN" altLang="en-US" sz="2400" dirty="0">
                <a:latin typeface="Arial" panose="020B0604020202020204" pitchFamily="34" charset="0"/>
                <a:ea typeface="宋体" panose="02010600030101010101" pitchFamily="2" charset="-122"/>
              </a:rPr>
              <a:t>赐我个号令，我还能背城一战。</a:t>
            </a:r>
            <a:r>
              <a:rPr lang="en-US" altLang="zh-CN" sz="2400" dirty="0">
                <a:latin typeface="Arial" panose="020B0604020202020204" pitchFamily="34" charset="0"/>
                <a:ea typeface="宋体" panose="02010600030101010101" pitchFamily="2" charset="-122"/>
              </a:rPr>
              <a:t> </a:t>
            </a:r>
            <a:br>
              <a:rPr lang="en-US" altLang="zh-CN" sz="2400" dirty="0">
                <a:latin typeface="Arial" panose="020B0604020202020204" pitchFamily="34" charset="0"/>
                <a:ea typeface="宋体" panose="02010600030101010101" pitchFamily="2" charset="-122"/>
              </a:rPr>
            </a:br>
            <a:r>
              <a:rPr lang="zh-CN" altLang="en-US" sz="2400" dirty="0">
                <a:latin typeface="Arial" panose="020B0604020202020204" pitchFamily="34" charset="0"/>
                <a:ea typeface="宋体" panose="02010600030101010101" pitchFamily="2" charset="-122"/>
              </a:rPr>
              <a:t>母亲！我要回来，母亲！</a:t>
            </a:r>
            <a:r>
              <a:rPr lang="en-US" altLang="zh-CN" sz="2400" dirty="0">
                <a:latin typeface="Arial" panose="020B0604020202020204" pitchFamily="34" charset="0"/>
                <a:ea typeface="宋体" panose="02010600030101010101" pitchFamily="2" charset="-122"/>
              </a:rPr>
              <a:t> </a:t>
            </a:r>
            <a:br>
              <a:rPr lang="en-US" altLang="zh-CN" dirty="0">
                <a:latin typeface="Arial" panose="020B0604020202020204" pitchFamily="34" charset="0"/>
                <a:ea typeface="宋体" panose="02010600030101010101" pitchFamily="2" charset="-122"/>
              </a:rPr>
            </a:br>
            <a:endParaRPr lang="zh-CN" altLang="en-US" dirty="0">
              <a:latin typeface="Arial" panose="020B0604020202020204" pitchFamily="34" charset="0"/>
              <a:ea typeface="宋体" panose="02010600030101010101" pitchFamily="2" charset="-122"/>
            </a:endParaRPr>
          </a:p>
        </p:txBody>
      </p:sp>
      <p:sp>
        <p:nvSpPr>
          <p:cNvPr id="48132" name="矩形 5"/>
          <p:cNvSpPr/>
          <p:nvPr/>
        </p:nvSpPr>
        <p:spPr>
          <a:xfrm>
            <a:off x="4191000" y="2133600"/>
            <a:ext cx="3962400" cy="461963"/>
          </a:xfrm>
          <a:prstGeom prst="rect">
            <a:avLst/>
          </a:prstGeom>
          <a:noFill/>
          <a:ln w="9525" cap="flat" cmpd="sng">
            <a:solidFill>
              <a:srgbClr val="C00000"/>
            </a:solidFill>
            <a:prstDash val="solid"/>
            <a:miter/>
            <a:headEnd type="none" w="med" len="med"/>
            <a:tailEnd type="none" w="med" len="med"/>
          </a:ln>
        </p:spPr>
        <p:txBody>
          <a:bodyPr wrap="none" anchor="t" anchorCtr="0">
            <a:spAutoFit/>
          </a:bodyPr>
          <a:lstStyle/>
          <a:p>
            <a:r>
              <a:rPr lang="zh-CN" altLang="en-US" sz="2400" dirty="0">
                <a:latin typeface="Arial" panose="020B0604020202020204" pitchFamily="34" charset="0"/>
                <a:ea typeface="宋体" panose="02010600030101010101" pitchFamily="2" charset="-122"/>
              </a:rPr>
              <a:t>闻一多：</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七子之歌</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台湾</a:t>
            </a:r>
            <a:r>
              <a:rPr lang="en-US" altLang="zh-CN" sz="2400" dirty="0">
                <a:latin typeface="Arial" panose="020B0604020202020204" pitchFamily="34" charset="0"/>
                <a:ea typeface="宋体" panose="02010600030101010101" pitchFamily="2" charset="-122"/>
              </a:rPr>
              <a:t>》</a:t>
            </a:r>
            <a:endParaRPr lang="zh-CN" altLang="en-US" sz="2400" dirty="0">
              <a:latin typeface="Arial" panose="020B0604020202020204" pitchFamily="34"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p:cNvSpPr>
          <p:nvPr>
            <p:ph type="title"/>
          </p:nvPr>
        </p:nvSpPr>
        <p:spPr/>
        <p:txBody>
          <a:bodyPr vert="horz" wrap="square" lIns="91440" tIns="45720" rIns="91440" bIns="45720" anchor="ctr" anchorCtr="0"/>
          <a:lstStyle/>
          <a:p>
            <a:endParaRPr lang="zh-CN" altLang="en-US" dirty="0"/>
          </a:p>
        </p:txBody>
      </p:sp>
      <p:pic>
        <p:nvPicPr>
          <p:cNvPr id="50178" name="Picture 1" descr="69-14060Q41Z1"/>
          <p:cNvPicPr>
            <a:picLocks noGrp="1" noChangeAspect="1"/>
          </p:cNvPicPr>
          <p:nvPr>
            <p:ph idx="1"/>
          </p:nvPr>
        </p:nvPicPr>
        <p:blipFill>
          <a:blip r:embed="rId2"/>
          <a:stretch>
            <a:fillRect/>
          </a:stretch>
        </p:blipFill>
        <p:spPr>
          <a:xfrm>
            <a:off x="762000" y="100013"/>
            <a:ext cx="7618413" cy="4572000"/>
          </a:xfrm>
        </p:spPr>
      </p:pic>
      <p:sp>
        <p:nvSpPr>
          <p:cNvPr id="50179" name="Text Box 4"/>
          <p:cNvSpPr txBox="1"/>
          <p:nvPr/>
        </p:nvSpPr>
        <p:spPr>
          <a:xfrm>
            <a:off x="0" y="4672013"/>
            <a:ext cx="9144000" cy="1938337"/>
          </a:xfrm>
          <a:prstGeom prst="rect">
            <a:avLst/>
          </a:prstGeom>
          <a:noFill/>
          <a:ln w="9525">
            <a:noFill/>
          </a:ln>
        </p:spPr>
        <p:txBody>
          <a:bodyPr wrap="square" anchor="t" anchorCtr="0">
            <a:spAutoFit/>
          </a:bodyPr>
          <a:lstStyle/>
          <a:p>
            <a:r>
              <a:rPr lang="en-US" altLang="zh-CN"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   </a:t>
            </a:r>
            <a:r>
              <a:rPr lang="zh-CN" altLang="zh-CN" sz="2400" dirty="0">
                <a:latin typeface="Arial" panose="020B0604020202020204" pitchFamily="34" charset="0"/>
                <a:ea typeface="宋体" panose="02010600030101010101" pitchFamily="2" charset="-122"/>
              </a:rPr>
              <a:t>1937</a:t>
            </a:r>
            <a:r>
              <a:rPr lang="zh-CN" altLang="en-US" sz="2400" dirty="0">
                <a:latin typeface="Arial" panose="020B0604020202020204" pitchFamily="34" charset="0"/>
                <a:ea typeface="宋体" panose="02010600030101010101" pitchFamily="2" charset="-122"/>
              </a:rPr>
              <a:t>年</a:t>
            </a:r>
            <a:r>
              <a:rPr lang="zh-CN" altLang="zh-CN" sz="2400" dirty="0">
                <a:latin typeface="Arial" panose="020B0604020202020204" pitchFamily="34" charset="0"/>
                <a:ea typeface="宋体" panose="02010600030101010101" pitchFamily="2" charset="-122"/>
              </a:rPr>
              <a:t>4</a:t>
            </a:r>
            <a:r>
              <a:rPr lang="zh-CN" altLang="en-US" sz="2400" dirty="0">
                <a:latin typeface="Arial" panose="020B0604020202020204" pitchFamily="34" charset="0"/>
                <a:ea typeface="宋体" panose="02010600030101010101" pitchFamily="2" charset="-122"/>
              </a:rPr>
              <a:t>月</a:t>
            </a:r>
            <a:r>
              <a:rPr lang="zh-CN" altLang="zh-CN" sz="2400" dirty="0">
                <a:latin typeface="Arial" panose="020B0604020202020204" pitchFamily="34" charset="0"/>
                <a:ea typeface="宋体" panose="02010600030101010101" pitchFamily="2" charset="-122"/>
              </a:rPr>
              <a:t>5</a:t>
            </a:r>
            <a:r>
              <a:rPr lang="zh-CN" altLang="en-US" sz="2400" dirty="0">
                <a:latin typeface="Arial" panose="020B0604020202020204" pitchFamily="34" charset="0"/>
                <a:ea typeface="宋体" panose="02010600030101010101" pitchFamily="2" charset="-122"/>
              </a:rPr>
              <a:t>日，毛泽东在</a:t>
            </a:r>
            <a:r>
              <a:rPr lang="zh-CN"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祭黄帝陵</a:t>
            </a:r>
            <a:r>
              <a:rPr lang="zh-CN"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一文中说：“琉台不守，三韩为虚”。这句话讲的是东北亚地缘政治特点，大致意思是琉球和台湾若不保的话，那么“三韩”即朝鲜半岛就完了，继而引申：半岛不存，中国危矣。</a:t>
            </a:r>
            <a:endParaRPr lang="en-US" altLang="zh-CN" sz="2400" dirty="0">
              <a:latin typeface="Arial" panose="020B0604020202020204" pitchFamily="34" charset="0"/>
              <a:ea typeface="宋体" panose="02010600030101010101" pitchFamily="2" charset="-122"/>
            </a:endParaRPr>
          </a:p>
          <a:p>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毛泽东在这里指出了中华民族复兴的地缘政治目标</a:t>
            </a:r>
            <a:r>
              <a:rPr lang="en-US" altLang="zh-CN" sz="2400"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中琉结为一体</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9"/>
          <p:cNvSpPr txBox="1"/>
          <p:nvPr/>
        </p:nvSpPr>
        <p:spPr>
          <a:xfrm>
            <a:off x="900113" y="2133600"/>
            <a:ext cx="7775575" cy="2949575"/>
          </a:xfrm>
          <a:prstGeom prst="rect">
            <a:avLst/>
          </a:prstGeom>
          <a:noFill/>
          <a:ln w="9525">
            <a:noFill/>
          </a:ln>
        </p:spPr>
        <p:txBody>
          <a:bodyPr anchor="t" anchorCtr="0">
            <a:spAutoFit/>
          </a:bodyPr>
          <a:lstStyle/>
          <a:p>
            <a:pPr>
              <a:lnSpc>
                <a:spcPct val="130000"/>
              </a:lnSpc>
              <a:spcBef>
                <a:spcPct val="50000"/>
              </a:spcBef>
            </a:pPr>
            <a:r>
              <a:rPr lang="en-US" altLang="zh-CN" sz="3600" dirty="0">
                <a:latin typeface="Times New Roman" panose="02020603050405020304" pitchFamily="18" charset="0"/>
                <a:ea typeface="黑体" panose="02010609060101010101" pitchFamily="49" charset="-122"/>
              </a:rPr>
              <a:t>        </a:t>
            </a:r>
            <a:r>
              <a:rPr lang="zh-CN" altLang="en-US" sz="3600" dirty="0">
                <a:latin typeface="Times New Roman" panose="02020603050405020304" pitchFamily="18" charset="0"/>
                <a:ea typeface="黑体" panose="02010609060101010101" pitchFamily="49" charset="-122"/>
              </a:rPr>
              <a:t>国家统一是指国家由一个中央政府对领土内的一切居民和实务行使完整的管辖权，不允许另立政府或分割国家的管辖权。</a:t>
            </a:r>
          </a:p>
        </p:txBody>
      </p:sp>
      <p:sp>
        <p:nvSpPr>
          <p:cNvPr id="33795" name="Text Box 3"/>
          <p:cNvSpPr txBox="1">
            <a:spLocks noChangeArrowheads="1"/>
          </p:cNvSpPr>
          <p:nvPr/>
        </p:nvSpPr>
        <p:spPr bwMode="auto">
          <a:xfrm>
            <a:off x="971550" y="1196975"/>
            <a:ext cx="4662488" cy="584200"/>
          </a:xfrm>
          <a:prstGeom prst="rect">
            <a:avLst/>
          </a:prstGeom>
          <a:noFill/>
          <a:ln w="9525">
            <a:noFill/>
            <a:miter lim="800000"/>
          </a:ln>
        </p:spPr>
        <p:txBody>
          <a:bodyPr>
            <a:spAutoFit/>
          </a:bodyPr>
          <a:lstStyle/>
          <a:p>
            <a:pPr marR="0" defTabSz="914400">
              <a:spcBef>
                <a:spcPct val="50000"/>
              </a:spcBef>
              <a:buClrTx/>
              <a:buSzTx/>
              <a:buFont typeface="Arial" panose="020B0604020202020204" pitchFamily="34" charset="0"/>
              <a:defRPr/>
            </a:pPr>
            <a:r>
              <a:rPr kumimoji="0" lang="zh-CN" altLang="en-US" sz="3200"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rPr>
              <a:t>（三）维护国家统一</a:t>
            </a:r>
          </a:p>
        </p:txBody>
      </p:sp>
      <p:pic>
        <p:nvPicPr>
          <p:cNvPr id="33796" name="Picture 8"/>
          <p:cNvPicPr>
            <a:picLocks noChangeAspect="1"/>
          </p:cNvPicPr>
          <p:nvPr/>
        </p:nvPicPr>
        <p:blipFill>
          <a:blip r:embed="rId2"/>
          <a:stretch>
            <a:fillRect/>
          </a:stretch>
        </p:blipFill>
        <p:spPr>
          <a:xfrm>
            <a:off x="3143250" y="2071688"/>
            <a:ext cx="2925763" cy="38719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subTnLst>
                                    <p:set>
                                      <p:cBhvr override="childStyle">
                                        <p:cTn dur="1" fill="hold" display="0" masterRel="nextClick" afterEffect="1"/>
                                        <p:tgtEl>
                                          <p:spTgt spid="3379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3796"/>
                                        </p:tgtEl>
                                        <p:attrNameLst>
                                          <p:attrName>style.visibility</p:attrName>
                                        </p:attrNameLst>
                                      </p:cBhvr>
                                      <p:to>
                                        <p:strVal val="visible"/>
                                      </p:to>
                                    </p:set>
                                    <p:animEffect transition="in" filter="dissolve">
                                      <p:cBhvr>
                                        <p:cTn id="11"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ctrTitle" idx="4294967295"/>
          </p:nvPr>
        </p:nvSpPr>
        <p:spPr>
          <a:xfrm>
            <a:off x="685800" y="2130425"/>
            <a:ext cx="7772400" cy="1470025"/>
          </a:xfrm>
        </p:spPr>
        <p:txBody>
          <a:bodyPr vert="horz" wrap="square" lIns="91440" tIns="45720" rIns="91440" bIns="45720" anchor="ctr" anchorCtr="0"/>
          <a:lstStyle>
            <a:lvl1pPr lvl="0">
              <a:buClrTx/>
              <a:buSzTx/>
              <a:buFontTx/>
              <a:defRPr/>
            </a:lvl1pPr>
          </a:lstStyle>
          <a:p>
            <a:pPr lvl="0">
              <a:buClrTx/>
              <a:buSzTx/>
              <a:buFontTx/>
            </a:pPr>
            <a:endParaRPr lang="zh-CN" altLang="zh-CN" dirty="0"/>
          </a:p>
        </p:txBody>
      </p:sp>
      <p:sp>
        <p:nvSpPr>
          <p:cNvPr id="53250" name="副标题 2"/>
          <p:cNvSpPr>
            <a:spLocks noGrp="1"/>
          </p:cNvSpPr>
          <p:nvPr>
            <p:ph type="subTitle" idx="4294967295"/>
          </p:nvPr>
        </p:nvSpPr>
        <p:spPr>
          <a:xfrm>
            <a:off x="609600" y="685800"/>
            <a:ext cx="7924800" cy="4648200"/>
          </a:xfrm>
        </p:spPr>
        <p:txBody>
          <a:bodyPr vert="horz" wrap="square" lIns="91440" tIns="45720" rIns="91440" bIns="45720" anchor="t" anchorCtr="0"/>
          <a:lstStyle>
            <a:lvl1pPr marL="0" lvl="0" indent="0" algn="ctr">
              <a:buClrTx/>
              <a:buSzTx/>
              <a:buFontTx/>
              <a:defRPr/>
            </a:lvl1pPr>
            <a:lvl2pPr marL="457200" lvl="1" indent="0" algn="ctr">
              <a:buClrTx/>
              <a:buSzTx/>
              <a:buFontTx/>
              <a:defRPr/>
            </a:lvl2pPr>
            <a:lvl3pPr marL="914400" lvl="2" indent="0" algn="ctr">
              <a:buClrTx/>
              <a:buSzTx/>
              <a:buFontTx/>
              <a:defRPr/>
            </a:lvl3pPr>
            <a:lvl4pPr marL="1371600" lvl="3" indent="0" algn="ctr">
              <a:buClrTx/>
              <a:buSzTx/>
              <a:buFontTx/>
              <a:defRPr/>
            </a:lvl4pPr>
            <a:lvl5pPr marL="1828800" lvl="4" indent="0" algn="ctr">
              <a:buClrTx/>
              <a:buSzTx/>
              <a:buFontTx/>
              <a:defRPr/>
            </a:lvl5pPr>
          </a:lstStyle>
          <a:p>
            <a:pPr marL="0" lvl="0" indent="0" algn="ctr">
              <a:buClrTx/>
              <a:buSzTx/>
              <a:buFontTx/>
              <a:buNone/>
            </a:pPr>
            <a:r>
              <a:rPr lang="zh-CN" altLang="en-US" dirty="0"/>
              <a:t>   兰德公司的学者说：如果</a:t>
            </a:r>
            <a:r>
              <a:rPr lang="en-US" altLang="zh-CN" dirty="0"/>
              <a:t>20</a:t>
            </a:r>
            <a:r>
              <a:rPr lang="zh-CN" altLang="en-US" dirty="0"/>
              <a:t>世纪的中国是一个富裕和统一的国家，我们会有一个完全不同的第一次世界大战，我们就不会有第二次世界大战而是第二次欧洲大战。中国能够阻止日本侵略或者打败日本。美国在这些冲突上的花费从根本意义上会减少很多，因为珍珠港事件不会发生。</a:t>
            </a:r>
            <a:endParaRPr lang="en-US" altLang="zh-CN" dirty="0"/>
          </a:p>
          <a:p>
            <a:pPr marL="0" lvl="0" indent="0" algn="ctr">
              <a:buClrTx/>
              <a:buSzTx/>
              <a:buFontTx/>
              <a:buNone/>
            </a:pPr>
            <a:r>
              <a:rPr lang="zh-CN" altLang="en-US" dirty="0"/>
              <a:t>   我们和整个世界，更不用说</a:t>
            </a:r>
            <a:r>
              <a:rPr lang="en-US" altLang="zh-CN" dirty="0"/>
              <a:t>10</a:t>
            </a:r>
            <a:r>
              <a:rPr lang="zh-CN" altLang="en-US" dirty="0"/>
              <a:t>多亿中国人，一个多世纪以来，已经为中国的弱小付出了惨重的代价。世界需要一个健康的中国。</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838200" y="838200"/>
            <a:ext cx="7632700" cy="1066800"/>
          </a:xfrm>
          <a:prstGeom prst="rect">
            <a:avLst/>
          </a:prstGeom>
          <a:noFill/>
          <a:ln w="9525">
            <a:noFill/>
            <a:miter lim="800000"/>
          </a:ln>
          <a:effectLst>
            <a:outerShdw dist="17961" dir="2700000" algn="ctr" rotWithShape="0">
              <a:schemeClr val="tx1"/>
            </a:outerShdw>
          </a:effectLst>
        </p:spPr>
        <p:txBody>
          <a:bodyPr>
            <a:spAutoFit/>
          </a:bodyPr>
          <a:lstStyle/>
          <a:p>
            <a:pPr marR="0" defTabSz="914400">
              <a:lnSpc>
                <a:spcPct val="200000"/>
              </a:lnSpc>
              <a:spcBef>
                <a:spcPct val="50000"/>
              </a:spcBef>
              <a:buClrTx/>
              <a:buSzTx/>
              <a:buFont typeface="Arial" panose="020B0604020202020204" pitchFamily="34" charset="0"/>
              <a:defRPr/>
            </a:pPr>
            <a:r>
              <a:rPr kumimoji="0" lang="zh-CN" altLang="en-US" sz="3200" b="1"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rPr>
              <a:t>　　</a:t>
            </a:r>
          </a:p>
        </p:txBody>
      </p:sp>
      <p:sp>
        <p:nvSpPr>
          <p:cNvPr id="35843" name="Text Box 3"/>
          <p:cNvSpPr txBox="1">
            <a:spLocks noChangeArrowheads="1"/>
          </p:cNvSpPr>
          <p:nvPr/>
        </p:nvSpPr>
        <p:spPr bwMode="auto">
          <a:xfrm>
            <a:off x="990600" y="381000"/>
            <a:ext cx="4662488" cy="641350"/>
          </a:xfrm>
          <a:prstGeom prst="rect">
            <a:avLst/>
          </a:prstGeom>
          <a:noFill/>
          <a:ln w="9525">
            <a:noFill/>
            <a:miter lim="800000"/>
          </a:ln>
          <a:effectLst>
            <a:outerShdw dist="35921" dir="2700000" algn="ctr" rotWithShape="0">
              <a:schemeClr val="tx1"/>
            </a:outerShdw>
          </a:effectLst>
        </p:spPr>
        <p:txBody>
          <a:bodyPr>
            <a:spAutoFit/>
          </a:bodyPr>
          <a:lstStyle/>
          <a:p>
            <a:pPr marR="0" defTabSz="914400">
              <a:spcBef>
                <a:spcPct val="50000"/>
              </a:spcBef>
              <a:buClrTx/>
              <a:buSzTx/>
              <a:buFont typeface="Arial" panose="020B0604020202020204" pitchFamily="34" charset="0"/>
              <a:defRPr/>
            </a:pPr>
            <a:r>
              <a:rPr kumimoji="0" lang="en-US" altLang="zh-CN" sz="3600" b="1" kern="1200" cap="none" spc="0" normalizeH="0" baseline="0" noProof="0" dirty="0">
                <a:effectLst>
                  <a:outerShdw blurRad="38100" dist="38100" dir="2700000" algn="tl">
                    <a:srgbClr val="C0C0C0"/>
                  </a:outerShdw>
                </a:effectLst>
                <a:latin typeface="黑体" panose="02010609060101010101" pitchFamily="49" charset="-122"/>
                <a:ea typeface="黑体" panose="02010609060101010101" pitchFamily="49" charset="-122"/>
                <a:cs typeface="+mn-cs"/>
              </a:rPr>
              <a:t>4</a:t>
            </a:r>
            <a:r>
              <a:rPr kumimoji="0" lang="zh-CN" altLang="en-US" sz="3600" b="1" kern="1200" cap="none" spc="0" normalizeH="0" baseline="0" noProof="0" dirty="0">
                <a:effectLst>
                  <a:outerShdw blurRad="38100" dist="38100" dir="2700000" algn="tl">
                    <a:srgbClr val="C0C0C0"/>
                  </a:outerShdw>
                </a:effectLst>
                <a:latin typeface="黑体" panose="02010609060101010101" pitchFamily="49" charset="-122"/>
                <a:ea typeface="黑体" panose="02010609060101010101" pitchFamily="49" charset="-122"/>
                <a:cs typeface="+mn-cs"/>
              </a:rPr>
              <a:t>、保障国家安全</a:t>
            </a:r>
          </a:p>
        </p:txBody>
      </p:sp>
      <p:sp>
        <p:nvSpPr>
          <p:cNvPr id="35845" name="Text Box 2"/>
          <p:cNvSpPr txBox="1">
            <a:spLocks noChangeArrowheads="1"/>
          </p:cNvSpPr>
          <p:nvPr/>
        </p:nvSpPr>
        <p:spPr bwMode="auto">
          <a:xfrm>
            <a:off x="914400" y="685800"/>
            <a:ext cx="7632700" cy="2062163"/>
          </a:xfrm>
          <a:prstGeom prst="rect">
            <a:avLst/>
          </a:prstGeom>
          <a:noFill/>
          <a:ln w="9525">
            <a:noFill/>
            <a:miter lim="800000"/>
          </a:ln>
          <a:effectLst>
            <a:outerShdw dist="17961" dir="2700000" algn="ctr" rotWithShape="0">
              <a:schemeClr val="tx1"/>
            </a:outerShdw>
          </a:effectLst>
        </p:spPr>
        <p:txBody>
          <a:bodyPr>
            <a:spAutoFit/>
          </a:bodyPr>
          <a:lstStyle/>
          <a:p>
            <a:pPr marR="0" defTabSz="914400">
              <a:lnSpc>
                <a:spcPct val="200000"/>
              </a:lnSpc>
              <a:buClrTx/>
              <a:buSzTx/>
              <a:buFont typeface="Arial" panose="020B0604020202020204" pitchFamily="34" charset="0"/>
              <a:defRPr/>
            </a:pPr>
            <a:r>
              <a:rPr kumimoji="0" lang="zh-CN" altLang="en-US" sz="3200" b="1" kern="1200" cap="none" spc="0" normalizeH="0" baseline="0" noProof="0" dirty="0">
                <a:effectLst>
                  <a:outerShdw blurRad="38100" dist="38100" dir="2700000" algn="tl">
                    <a:srgbClr val="C0C0C0"/>
                  </a:outerShdw>
                </a:effectLst>
                <a:latin typeface="宋体" panose="02010600030101010101" pitchFamily="2" charset="-122"/>
                <a:ea typeface="宋体" panose="02010600030101010101" pitchFamily="2" charset="-122"/>
                <a:cs typeface="+mn-cs"/>
              </a:rPr>
              <a:t>　　国家安全是对国家生存与发展受到威胁的状态的一种界定。新安全观：</a:t>
            </a:r>
          </a:p>
        </p:txBody>
      </p:sp>
      <p:sp>
        <p:nvSpPr>
          <p:cNvPr id="6" name="TextBox 5"/>
          <p:cNvSpPr txBox="1"/>
          <p:nvPr/>
        </p:nvSpPr>
        <p:spPr>
          <a:xfrm>
            <a:off x="990600" y="2514600"/>
            <a:ext cx="6775450" cy="1077913"/>
          </a:xfrm>
          <a:prstGeom prst="rect">
            <a:avLst/>
          </a:prstGeom>
          <a:noFill/>
        </p:spPr>
        <p:txBody>
          <a:bodyPr wrap="none">
            <a:spAutoFit/>
          </a:bodyPr>
          <a:lstStyle/>
          <a:p>
            <a:pPr marR="0" defTabSz="914400">
              <a:buClrTx/>
              <a:buSzTx/>
              <a:buFont typeface="Arial" panose="020B0604020202020204" pitchFamily="34" charset="0"/>
              <a:defRPr/>
            </a:pPr>
            <a:r>
              <a:rPr kumimoji="0" lang="zh-CN" altLang="en-US" sz="3200" b="1" kern="1200" cap="none" spc="0" normalizeH="0" baseline="0" noProof="0" dirty="0">
                <a:effectLst>
                  <a:outerShdw blurRad="38100" dist="38100" dir="2700000" algn="tl">
                    <a:srgbClr val="C0C0C0"/>
                  </a:outerShdw>
                </a:effectLst>
                <a:latin typeface="宋体" panose="02010600030101010101" pitchFamily="2" charset="-122"/>
                <a:ea typeface="宋体" panose="02010600030101010101" pitchFamily="2" charset="-122"/>
                <a:cs typeface="+mn-cs"/>
              </a:rPr>
              <a:t>共同、综合、合作、可持续的安全观</a:t>
            </a:r>
            <a:endParaRPr kumimoji="0" lang="en-US" altLang="zh-CN" sz="3200" b="1" kern="1200" cap="none" spc="0" normalizeH="0" baseline="0" noProof="0" dirty="0">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a:p>
            <a:pPr marR="0" defTabSz="914400">
              <a:buClrTx/>
              <a:buSzTx/>
              <a:buFont typeface="Arial" panose="020B0604020202020204" pitchFamily="34" charset="0"/>
              <a:defRPr/>
            </a:pPr>
            <a:endParaRPr kumimoji="0" lang="zh-CN" altLang="en-US" sz="3200" b="1" kern="1200" cap="none" spc="0" normalizeH="0" baseline="0" noProof="0" dirty="0">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sp>
        <p:nvSpPr>
          <p:cNvPr id="45065" name="TextBox 9"/>
          <p:cNvSpPr txBox="1"/>
          <p:nvPr/>
        </p:nvSpPr>
        <p:spPr>
          <a:xfrm>
            <a:off x="304800" y="3276600"/>
            <a:ext cx="8602980" cy="2553335"/>
          </a:xfrm>
          <a:prstGeom prst="rect">
            <a:avLst/>
          </a:prstGeom>
          <a:noFill/>
          <a:ln w="9525">
            <a:noFill/>
          </a:ln>
        </p:spPr>
        <p:txBody>
          <a:bodyPr wrap="none" anchor="t" anchorCtr="0">
            <a:spAutoFit/>
          </a:bodyPr>
          <a:lstStyle/>
          <a:p>
            <a:r>
              <a:rPr lang="zh-CN" altLang="en-US" dirty="0">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    </a:t>
            </a:r>
            <a:r>
              <a:rPr lang="zh-CN" altLang="en-US" sz="3200" dirty="0">
                <a:latin typeface="华文新魏" panose="02010800040101010101" pitchFamily="2" charset="-122"/>
                <a:ea typeface="华文新魏" panose="02010800040101010101" pitchFamily="2" charset="-122"/>
              </a:rPr>
              <a:t>共同，就是要尊重和保障每一个国家安全；</a:t>
            </a:r>
          </a:p>
          <a:p>
            <a:r>
              <a:rPr lang="zh-CN" altLang="en-US" sz="3200" dirty="0">
                <a:latin typeface="华文新魏" panose="02010800040101010101" pitchFamily="2" charset="-122"/>
                <a:ea typeface="华文新魏" panose="02010800040101010101" pitchFamily="2" charset="-122"/>
              </a:rPr>
              <a:t>综合，就是要统筹维护传统领域和非传统领域</a:t>
            </a:r>
          </a:p>
          <a:p>
            <a:r>
              <a:rPr lang="zh-CN" altLang="en-US" sz="3200" dirty="0">
                <a:latin typeface="华文新魏" panose="02010800040101010101" pitchFamily="2" charset="-122"/>
                <a:ea typeface="华文新魏" panose="02010800040101010101" pitchFamily="2" charset="-122"/>
              </a:rPr>
              <a:t>安全；合作，就是要通过对话合作促进各国和</a:t>
            </a:r>
          </a:p>
          <a:p>
            <a:r>
              <a:rPr lang="zh-CN" altLang="en-US" sz="3200" dirty="0">
                <a:latin typeface="华文新魏" panose="02010800040101010101" pitchFamily="2" charset="-122"/>
                <a:ea typeface="华文新魏" panose="02010800040101010101" pitchFamily="2" charset="-122"/>
              </a:rPr>
              <a:t>本地区安全；可持续，就是要发展和安全并重</a:t>
            </a:r>
          </a:p>
          <a:p>
            <a:r>
              <a:rPr lang="zh-CN" altLang="en-US" sz="3200" dirty="0">
                <a:latin typeface="华文新魏" panose="02010800040101010101" pitchFamily="2" charset="-122"/>
                <a:ea typeface="华文新魏" panose="02010800040101010101" pitchFamily="2" charset="-122"/>
              </a:rPr>
              <a:t>以实现持久安全。</a:t>
            </a:r>
            <a:endParaRPr lang="zh-CN" altLang="en-US" sz="3200" dirty="0">
              <a:solidFill>
                <a:srgbClr val="C00000"/>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slide(fromLeft)">
                                      <p:cBhvr>
                                        <p:cTn id="7" dur="500"/>
                                        <p:tgtEl>
                                          <p:spTgt spid="35843"/>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35842"/>
                                        </p:tgtEl>
                                        <p:attrNameLst>
                                          <p:attrName>style.visibility</p:attrName>
                                        </p:attrNameLst>
                                      </p:cBhvr>
                                      <p:to>
                                        <p:strVal val="visible"/>
                                      </p:to>
                                    </p:set>
                                    <p:anim calcmode="lin" valueType="num">
                                      <p:cBhvr>
                                        <p:cTn id="11" dur="500" fill="hold"/>
                                        <p:tgtEl>
                                          <p:spTgt spid="35842"/>
                                        </p:tgtEl>
                                        <p:attrNameLst>
                                          <p:attrName>ppt_w</p:attrName>
                                        </p:attrNameLst>
                                      </p:cBhvr>
                                      <p:tavLst>
                                        <p:tav tm="0">
                                          <p:val>
                                            <p:fltVal val="0"/>
                                          </p:val>
                                        </p:tav>
                                        <p:tav tm="100000">
                                          <p:val>
                                            <p:strVal val="#ppt_w"/>
                                          </p:val>
                                        </p:tav>
                                      </p:tavLst>
                                    </p:anim>
                                    <p:anim calcmode="lin" valueType="num">
                                      <p:cBhvr>
                                        <p:cTn id="12" dur="500" fill="hold"/>
                                        <p:tgtEl>
                                          <p:spTgt spid="35842"/>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35845"/>
                                        </p:tgtEl>
                                        <p:attrNameLst>
                                          <p:attrName>style.visibility</p:attrName>
                                        </p:attrNameLst>
                                      </p:cBhvr>
                                      <p:to>
                                        <p:strVal val="visible"/>
                                      </p:to>
                                    </p:set>
                                    <p:anim calcmode="lin" valueType="num">
                                      <p:cBhvr>
                                        <p:cTn id="16" dur="500" fill="hold"/>
                                        <p:tgtEl>
                                          <p:spTgt spid="35845"/>
                                        </p:tgtEl>
                                        <p:attrNameLst>
                                          <p:attrName>ppt_w</p:attrName>
                                        </p:attrNameLst>
                                      </p:cBhvr>
                                      <p:tavLst>
                                        <p:tav tm="0">
                                          <p:val>
                                            <p:fltVal val="0"/>
                                          </p:val>
                                        </p:tav>
                                        <p:tav tm="100000">
                                          <p:val>
                                            <p:strVal val="#ppt_w"/>
                                          </p:val>
                                        </p:tav>
                                      </p:tavLst>
                                    </p:anim>
                                    <p:anim calcmode="lin" valueType="num">
                                      <p:cBhvr>
                                        <p:cTn id="17" dur="500" fill="hold"/>
                                        <p:tgtEl>
                                          <p:spTgt spid="358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ldLvl="0" animBg="1"/>
      <p:bldP spid="35843" grpId="0" bldLvl="0" animBg="1"/>
      <p:bldP spid="35845"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6"/>
          <p:cNvPicPr>
            <a:picLocks noChangeAspect="1"/>
          </p:cNvPicPr>
          <p:nvPr/>
        </p:nvPicPr>
        <p:blipFill>
          <a:blip r:embed="rId2"/>
          <a:stretch>
            <a:fillRect/>
          </a:stretch>
        </p:blipFill>
        <p:spPr>
          <a:xfrm>
            <a:off x="0" y="0"/>
            <a:ext cx="9144000" cy="6858000"/>
          </a:xfrm>
          <a:prstGeom prst="rect">
            <a:avLst/>
          </a:prstGeom>
          <a:noFill/>
          <a:ln w="9525">
            <a:noFill/>
          </a:ln>
        </p:spPr>
      </p:pic>
      <p:sp>
        <p:nvSpPr>
          <p:cNvPr id="55298" name="TextBox 3"/>
          <p:cNvSpPr txBox="1"/>
          <p:nvPr/>
        </p:nvSpPr>
        <p:spPr>
          <a:xfrm>
            <a:off x="8229600" y="533400"/>
            <a:ext cx="675005" cy="5535613"/>
          </a:xfrm>
          <a:prstGeom prst="rect">
            <a:avLst/>
          </a:prstGeom>
          <a:noFill/>
          <a:ln w="9525">
            <a:noFill/>
          </a:ln>
        </p:spPr>
        <p:txBody>
          <a:bodyPr vert="eaVert" anchor="t" anchorCtr="0">
            <a:spAutoFit/>
          </a:bodyPr>
          <a:lstStyle/>
          <a:p>
            <a:r>
              <a:rPr lang="zh-CN" altLang="en-US" sz="3200" b="1" dirty="0">
                <a:latin typeface="Arial" panose="020B0604020202020204" pitchFamily="34" charset="0"/>
                <a:ea typeface="宋体" panose="02010600030101010101" pitchFamily="2" charset="-122"/>
              </a:rPr>
              <a:t>国家利益所至，舰艇航迹必达</a:t>
            </a:r>
          </a:p>
        </p:txBody>
      </p:sp>
      <p:sp>
        <p:nvSpPr>
          <p:cNvPr id="2" name="文本框 1"/>
          <p:cNvSpPr txBox="1"/>
          <p:nvPr/>
        </p:nvSpPr>
        <p:spPr>
          <a:xfrm>
            <a:off x="182243" y="283210"/>
            <a:ext cx="7650480" cy="1383665"/>
          </a:xfrm>
          <a:prstGeom prst="rect">
            <a:avLst/>
          </a:prstGeom>
          <a:noFill/>
        </p:spPr>
        <p:txBody>
          <a:bodyPr wrap="none">
            <a:spAutoFit/>
          </a:bodyPr>
          <a:lstStyle/>
          <a:p>
            <a:pPr marR="0" defTabSz="914400">
              <a:buClrTx/>
              <a:buSzTx/>
              <a:buFont typeface="Arial" panose="020B0604020202020204" pitchFamily="34" charset="0"/>
              <a:defRPr/>
            </a:pPr>
            <a:r>
              <a:rPr kumimoji="0" lang="zh-CN" altLang="en-US" sz="2800" kern="1200" cap="none" spc="0" normalizeH="0" baseline="0" noProof="1">
                <a:solidFill>
                  <a:schemeClr val="tx1"/>
                </a:solidFill>
                <a:latin typeface="Arial" panose="020B0604020202020204" pitchFamily="34" charset="0"/>
                <a:ea typeface="宋体" panose="02010600030101010101" pitchFamily="2" charset="-122"/>
                <a:cs typeface="+mn-cs"/>
                <a:sym typeface="+mn-ea"/>
              </a:rPr>
              <a:t>从实体边疆到利益边疆，中国的国防早已不仅仅</a:t>
            </a:r>
          </a:p>
          <a:p>
            <a:pPr marR="0" defTabSz="914400">
              <a:buClrTx/>
              <a:buSzTx/>
              <a:buFont typeface="Arial" panose="020B0604020202020204" pitchFamily="34" charset="0"/>
              <a:defRPr/>
            </a:pPr>
            <a:r>
              <a:rPr kumimoji="0" lang="zh-CN" altLang="en-US" sz="2800" kern="1200" cap="none" spc="0" normalizeH="0" baseline="0" noProof="1">
                <a:solidFill>
                  <a:schemeClr val="tx1"/>
                </a:solidFill>
                <a:latin typeface="Arial" panose="020B0604020202020204" pitchFamily="34" charset="0"/>
                <a:ea typeface="宋体" panose="02010600030101010101" pitchFamily="2" charset="-122"/>
                <a:cs typeface="+mn-cs"/>
                <a:sym typeface="+mn-ea"/>
              </a:rPr>
              <a:t>是那条长长的陆地边界线</a:t>
            </a:r>
            <a:r>
              <a:rPr kumimoji="0" lang="en-US" altLang="zh-CN" sz="2800" kern="1200" cap="none" spc="0" normalizeH="0" baseline="0" noProof="1">
                <a:solidFill>
                  <a:schemeClr val="tx1"/>
                </a:solidFill>
                <a:latin typeface="Arial" panose="020B0604020202020204" pitchFamily="34" charset="0"/>
                <a:ea typeface="宋体" panose="02010600030101010101" pitchFamily="2" charset="-122"/>
                <a:cs typeface="+mn-cs"/>
                <a:sym typeface="+mn-ea"/>
              </a:rPr>
              <a:t>——</a:t>
            </a:r>
            <a:r>
              <a:rPr kumimoji="0" lang="zh-CN" altLang="en-US" sz="2800" kern="1200" cap="none" spc="0" normalizeH="0" baseline="0" noProof="1">
                <a:solidFill>
                  <a:schemeClr val="tx1"/>
                </a:solidFill>
                <a:latin typeface="Arial" panose="020B0604020202020204" pitchFamily="34" charset="0"/>
                <a:ea typeface="宋体" panose="02010600030101010101" pitchFamily="2" charset="-122"/>
                <a:cs typeface="+mn-cs"/>
                <a:sym typeface="+mn-ea"/>
              </a:rPr>
              <a:t>国家安全在哪里受</a:t>
            </a:r>
          </a:p>
          <a:p>
            <a:pPr marR="0" defTabSz="914400">
              <a:buClrTx/>
              <a:buSzTx/>
              <a:buFont typeface="Arial" panose="020B0604020202020204" pitchFamily="34" charset="0"/>
              <a:defRPr/>
            </a:pPr>
            <a:r>
              <a:rPr kumimoji="0" lang="zh-CN" altLang="en-US" sz="2800" kern="1200" cap="none" spc="0" normalizeH="0" baseline="0" noProof="1">
                <a:solidFill>
                  <a:schemeClr val="tx1"/>
                </a:solidFill>
                <a:latin typeface="Arial" panose="020B0604020202020204" pitchFamily="34" charset="0"/>
                <a:ea typeface="宋体" panose="02010600030101010101" pitchFamily="2" charset="-122"/>
                <a:cs typeface="+mn-cs"/>
                <a:sym typeface="+mn-ea"/>
              </a:rPr>
              <a:t>到威胁，哪里就是国家安全的边界。</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1081088" y="228600"/>
            <a:ext cx="77724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1">
                <a:solidFill>
                  <a:schemeClr val="accent2"/>
                </a:solidFill>
                <a:latin typeface="华文中宋" panose="02010600040101010101" pitchFamily="2" charset="-122"/>
                <a:ea typeface="华文中宋" panose="02010600040101010101" pitchFamily="2" charset="-122"/>
                <a:cs typeface="+mj-cs"/>
                <a:sym typeface="+mn-ea"/>
              </a:rPr>
              <a:t>四、</a:t>
            </a:r>
            <a:r>
              <a:rPr kumimoji="0" lang="zh-CN" altLang="zh-CN" sz="4000" b="1" i="0" u="none" strike="noStrike" kern="0" cap="none" spc="0" normalizeH="0" baseline="0" noProof="0">
                <a:ln>
                  <a:noFill/>
                </a:ln>
                <a:solidFill>
                  <a:schemeClr val="accent2"/>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j-cs"/>
              </a:rPr>
              <a:t>国防的手段</a:t>
            </a:r>
          </a:p>
        </p:txBody>
      </p:sp>
      <p:sp>
        <p:nvSpPr>
          <p:cNvPr id="56322" name="Text Box 4"/>
          <p:cNvSpPr txBox="1"/>
          <p:nvPr/>
        </p:nvSpPr>
        <p:spPr>
          <a:xfrm>
            <a:off x="674688" y="1087438"/>
            <a:ext cx="8064500" cy="3386137"/>
          </a:xfrm>
          <a:prstGeom prst="rect">
            <a:avLst/>
          </a:prstGeom>
          <a:noFill/>
          <a:ln w="9525">
            <a:noFill/>
          </a:ln>
        </p:spPr>
        <p:txBody>
          <a:bodyPr anchor="t" anchorCtr="0">
            <a:spAutoFit/>
          </a:bodyPr>
          <a:lstStyle/>
          <a:p>
            <a:pPr>
              <a:lnSpc>
                <a:spcPct val="120000"/>
              </a:lnSpc>
              <a:spcBef>
                <a:spcPct val="50000"/>
              </a:spcBef>
            </a:pPr>
            <a:r>
              <a:rPr lang="en-US" altLang="zh-CN" sz="3600" dirty="0">
                <a:solidFill>
                  <a:srgbClr val="FFFF00"/>
                </a:solidFill>
                <a:latin typeface="Times New Roman" panose="02020603050405020304" pitchFamily="18" charset="0"/>
                <a:ea typeface="黑体" panose="02010609060101010101" pitchFamily="49" charset="-122"/>
              </a:rPr>
              <a:t>        </a:t>
            </a:r>
            <a:r>
              <a:rPr lang="zh-CN" altLang="en-US" sz="3600" dirty="0">
                <a:latin typeface="Times New Roman" panose="02020603050405020304" pitchFamily="18" charset="0"/>
                <a:ea typeface="黑体" panose="02010609060101010101" pitchFamily="49" charset="-122"/>
              </a:rPr>
              <a:t>国防是国家防备和抵抗侵略、制止颠覆，保卫国家主权、统一、领土完整和安全所进行的军事活动，以及与军事有关的政治、经济、外交、科技、教育等方面的活动。</a:t>
            </a:r>
          </a:p>
        </p:txBody>
      </p:sp>
      <p:sp>
        <p:nvSpPr>
          <p:cNvPr id="37892" name="Line 5"/>
          <p:cNvSpPr/>
          <p:nvPr/>
        </p:nvSpPr>
        <p:spPr>
          <a:xfrm>
            <a:off x="4067175" y="3081338"/>
            <a:ext cx="1800225" cy="0"/>
          </a:xfrm>
          <a:prstGeom prst="line">
            <a:avLst/>
          </a:prstGeom>
          <a:ln w="57150" cap="flat" cmpd="sng">
            <a:solidFill>
              <a:srgbClr val="FF0000"/>
            </a:solidFill>
            <a:prstDash val="solid"/>
            <a:round/>
            <a:headEnd type="none" w="med" len="med"/>
            <a:tailEnd type="none" w="med" len="med"/>
          </a:ln>
        </p:spPr>
      </p:sp>
      <p:grpSp>
        <p:nvGrpSpPr>
          <p:cNvPr id="2" name="Group 9"/>
          <p:cNvGrpSpPr/>
          <p:nvPr/>
        </p:nvGrpSpPr>
        <p:grpSpPr>
          <a:xfrm>
            <a:off x="828675" y="3081338"/>
            <a:ext cx="7632700" cy="1295400"/>
            <a:chOff x="0" y="0"/>
            <a:chExt cx="4808" cy="816"/>
          </a:xfrm>
        </p:grpSpPr>
        <p:sp>
          <p:nvSpPr>
            <p:cNvPr id="56325" name="Line 6"/>
            <p:cNvSpPr/>
            <p:nvPr/>
          </p:nvSpPr>
          <p:spPr>
            <a:xfrm>
              <a:off x="3447" y="0"/>
              <a:ext cx="1361" cy="0"/>
            </a:xfrm>
            <a:prstGeom prst="line">
              <a:avLst/>
            </a:prstGeom>
            <a:ln w="57150" cap="flat" cmpd="sng">
              <a:solidFill>
                <a:srgbClr val="FF0000"/>
              </a:solidFill>
              <a:prstDash val="solid"/>
              <a:round/>
              <a:headEnd type="none" w="med" len="med"/>
              <a:tailEnd type="none" w="med" len="med"/>
            </a:ln>
          </p:spPr>
        </p:sp>
        <p:sp>
          <p:nvSpPr>
            <p:cNvPr id="56326" name="Line 7"/>
            <p:cNvSpPr/>
            <p:nvPr/>
          </p:nvSpPr>
          <p:spPr>
            <a:xfrm>
              <a:off x="0" y="408"/>
              <a:ext cx="4808" cy="0"/>
            </a:xfrm>
            <a:prstGeom prst="line">
              <a:avLst/>
            </a:prstGeom>
            <a:ln w="57150" cap="flat" cmpd="sng">
              <a:solidFill>
                <a:srgbClr val="FF0000"/>
              </a:solidFill>
              <a:prstDash val="solid"/>
              <a:round/>
              <a:headEnd type="none" w="med" len="med"/>
              <a:tailEnd type="none" w="med" len="med"/>
            </a:ln>
          </p:spPr>
        </p:sp>
        <p:sp>
          <p:nvSpPr>
            <p:cNvPr id="56327" name="Line 8"/>
            <p:cNvSpPr/>
            <p:nvPr/>
          </p:nvSpPr>
          <p:spPr>
            <a:xfrm>
              <a:off x="0" y="816"/>
              <a:ext cx="1633" cy="0"/>
            </a:xfrm>
            <a:prstGeom prst="line">
              <a:avLst/>
            </a:prstGeom>
            <a:ln w="57150" cap="flat" cmpd="sng">
              <a:solidFill>
                <a:srgbClr val="FF0000"/>
              </a:solidFill>
              <a:prstDash val="solid"/>
              <a:round/>
              <a:headEnd type="none" w="med" len="med"/>
              <a:tailEnd type="none" w="med" len="med"/>
            </a:ln>
          </p:spPr>
        </p:sp>
      </p:grpSp>
      <p:sp>
        <p:nvSpPr>
          <p:cNvPr id="56328" name="文本框 2"/>
          <p:cNvSpPr txBox="1"/>
          <p:nvPr/>
        </p:nvSpPr>
        <p:spPr>
          <a:xfrm>
            <a:off x="76200" y="4572000"/>
            <a:ext cx="9072880" cy="1814830"/>
          </a:xfrm>
          <a:prstGeom prst="rect">
            <a:avLst/>
          </a:prstGeom>
          <a:noFill/>
          <a:ln w="9525">
            <a:noFill/>
          </a:ln>
        </p:spPr>
        <p:txBody>
          <a:bodyPr wrap="none" anchor="t" anchorCtr="0">
            <a:spAutoFit/>
          </a:bodyPr>
          <a:lstStyle/>
          <a:p>
            <a:r>
              <a:rPr lang="en-US" altLang="zh-CN" sz="2400" dirty="0">
                <a:latin typeface="Arial" panose="020B0604020202020204" pitchFamily="34" charset="0"/>
                <a:ea typeface="宋体" panose="02010600030101010101" pitchFamily="2" charset="-122"/>
              </a:rPr>
              <a:t>    </a:t>
            </a:r>
            <a:r>
              <a:rPr lang="zh-CN" altLang="en-US" sz="2800" dirty="0">
                <a:latin typeface="方正粗黑宋简体" panose="02000000000000000000" charset="-122"/>
                <a:ea typeface="方正粗黑宋简体" panose="02000000000000000000" charset="-122"/>
              </a:rPr>
              <a:t>经济全球化          混合战争：军事作为手段之一，综合</a:t>
            </a:r>
          </a:p>
          <a:p>
            <a:r>
              <a:rPr lang="zh-CN" altLang="en-US" sz="2800" dirty="0">
                <a:latin typeface="方正粗黑宋简体" panose="02000000000000000000" charset="-122"/>
                <a:ea typeface="方正粗黑宋简体" panose="02000000000000000000" charset="-122"/>
              </a:rPr>
              <a:t>金融，科技，经济等手段共同发力。军事往往是作为一种</a:t>
            </a:r>
          </a:p>
          <a:p>
            <a:r>
              <a:rPr lang="zh-CN" altLang="en-US" sz="2800" dirty="0">
                <a:latin typeface="方正粗黑宋简体" panose="02000000000000000000" charset="-122"/>
                <a:ea typeface="方正粗黑宋简体" panose="02000000000000000000" charset="-122"/>
              </a:rPr>
              <a:t>撬动资本流，进而赢得国家利益的杠杆，而不是作为一个</a:t>
            </a:r>
          </a:p>
          <a:p>
            <a:r>
              <a:rPr lang="zh-CN" altLang="en-US" sz="2800" dirty="0">
                <a:latin typeface="方正粗黑宋简体" panose="02000000000000000000" charset="-122"/>
                <a:ea typeface="方正粗黑宋简体" panose="02000000000000000000" charset="-122"/>
              </a:rPr>
              <a:t>整体毁灭性的工具来使用。</a:t>
            </a:r>
            <a:r>
              <a:rPr lang="en-US" altLang="zh-CN" sz="2800" dirty="0">
                <a:latin typeface="方正粗黑宋简体" panose="02000000000000000000" charset="-122"/>
                <a:ea typeface="方正粗黑宋简体" panose="02000000000000000000" charset="-122"/>
              </a:rPr>
              <a:t>(</a:t>
            </a:r>
            <a:r>
              <a:rPr lang="zh-CN" altLang="en-US" sz="2800" dirty="0">
                <a:latin typeface="方正粗黑宋简体" panose="02000000000000000000" charset="-122"/>
                <a:ea typeface="方正粗黑宋简体" panose="02000000000000000000" charset="-122"/>
              </a:rPr>
              <a:t>乌克兰战争）</a:t>
            </a:r>
          </a:p>
        </p:txBody>
      </p:sp>
      <p:sp>
        <p:nvSpPr>
          <p:cNvPr id="56329" name="右箭头 3"/>
          <p:cNvSpPr/>
          <p:nvPr/>
        </p:nvSpPr>
        <p:spPr>
          <a:xfrm>
            <a:off x="2438400" y="4723448"/>
            <a:ext cx="688975" cy="231775"/>
          </a:xfrm>
          <a:prstGeom prst="rightArrow">
            <a:avLst>
              <a:gd name="adj1" fmla="val 50000"/>
              <a:gd name="adj2" fmla="val 49309"/>
            </a:avLst>
          </a:prstGeom>
          <a:solidFill>
            <a:schemeClr val="accent1"/>
          </a:solidFill>
          <a:ln w="9525"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图片 3" descr="QQ截图20220221103648"/>
          <p:cNvPicPr>
            <a:picLocks noChangeAspect="1"/>
          </p:cNvPicPr>
          <p:nvPr>
            <p:custDataLst>
              <p:tags r:id="rId1"/>
            </p:custDataLst>
          </p:nvPr>
        </p:nvPicPr>
        <p:blipFill>
          <a:blip r:embed="rId3"/>
          <a:stretch>
            <a:fillRect/>
          </a:stretch>
        </p:blipFill>
        <p:spPr>
          <a:xfrm>
            <a:off x="-209550" y="661988"/>
            <a:ext cx="9563100" cy="5534025"/>
          </a:xfrm>
          <a:prstGeom prst="rect">
            <a:avLst/>
          </a:prstGeom>
          <a:noFill/>
          <a:ln w="9525">
            <a:noFill/>
          </a:ln>
        </p:spPr>
      </p:pic>
      <p:sp>
        <p:nvSpPr>
          <p:cNvPr id="49154" name="文本框 5"/>
          <p:cNvSpPr txBox="1"/>
          <p:nvPr/>
        </p:nvSpPr>
        <p:spPr>
          <a:xfrm>
            <a:off x="2346325" y="728663"/>
            <a:ext cx="4473575" cy="522287"/>
          </a:xfrm>
          <a:prstGeom prst="rect">
            <a:avLst/>
          </a:prstGeom>
          <a:solidFill>
            <a:srgbClr val="FF0000"/>
          </a:solidFill>
          <a:ln w="9525">
            <a:noFill/>
          </a:ln>
        </p:spPr>
        <p:txBody>
          <a:bodyPr wrap="none" anchor="t" anchorCtr="0">
            <a:spAutoFit/>
          </a:bodyPr>
          <a:lstStyle/>
          <a:p>
            <a:r>
              <a:rPr lang="zh-CN" altLang="en-US" sz="2800" b="1">
                <a:solidFill>
                  <a:schemeClr val="bg1"/>
                </a:solidFill>
                <a:latin typeface="Arial" panose="020B0604020202020204" pitchFamily="34" charset="0"/>
                <a:ea typeface="宋体" panose="02010600030101010101" pitchFamily="2" charset="-122"/>
              </a:rPr>
              <a:t>美国政府一美元援助的流向</a:t>
            </a:r>
          </a:p>
        </p:txBody>
      </p:sp>
      <p:sp>
        <p:nvSpPr>
          <p:cNvPr id="2" name="文本框 1"/>
          <p:cNvSpPr txBox="1"/>
          <p:nvPr/>
        </p:nvSpPr>
        <p:spPr>
          <a:xfrm>
            <a:off x="1600278" y="86821"/>
            <a:ext cx="5519460" cy="584775"/>
          </a:xfrm>
          <a:prstGeom prst="rect">
            <a:avLst/>
          </a:prstGeom>
          <a:noFill/>
        </p:spPr>
        <p:txBody>
          <a:bodyPr wrap="none" rtlCol="0">
            <a:spAutoFit/>
          </a:bodyPr>
          <a:lstStyle/>
          <a:p>
            <a:r>
              <a:rPr lang="zh-CN" altLang="en-US" sz="3200" dirty="0"/>
              <a:t>军工复合体掌控美国上层建筑</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5"/>
          <p:cNvSpPr txBox="1">
            <a:spLocks noChangeArrowheads="1"/>
          </p:cNvSpPr>
          <p:nvPr/>
        </p:nvSpPr>
        <p:spPr bwMode="auto">
          <a:xfrm>
            <a:off x="623093" y="1805781"/>
            <a:ext cx="7345363" cy="641350"/>
          </a:xfrm>
          <a:prstGeom prst="rect">
            <a:avLst/>
          </a:prstGeom>
          <a:noFill/>
          <a:ln w="9525">
            <a:noFill/>
            <a:miter lim="800000"/>
          </a:ln>
        </p:spPr>
        <p:txBody>
          <a:bodyPr>
            <a:spAutoFit/>
          </a:bodyPr>
          <a:lstStyle/>
          <a:p>
            <a:pPr marR="0" defTabSz="914400">
              <a:spcBef>
                <a:spcPct val="50000"/>
              </a:spcBef>
              <a:buClrTx/>
              <a:buSzTx/>
              <a:buFont typeface="Arial" panose="020B0604020202020204" pitchFamily="34" charset="0"/>
              <a:defRPr/>
            </a:pPr>
            <a:r>
              <a:rPr kumimoji="0" lang="zh-CN" altLang="en-US" sz="3600" b="1" kern="1200" cap="none" spc="0" normalizeH="0" baseline="0" noProof="0" dirty="0">
                <a:solidFill>
                  <a:schemeClr val="accent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军事活动</a:t>
            </a:r>
          </a:p>
        </p:txBody>
      </p:sp>
      <p:pic>
        <p:nvPicPr>
          <p:cNvPr id="57347" name="Picture 9" descr="ea5c1835a41bc999d0a2d386"/>
          <p:cNvPicPr>
            <a:picLocks noChangeAspect="1"/>
          </p:cNvPicPr>
          <p:nvPr/>
        </p:nvPicPr>
        <p:blipFill>
          <a:blip r:embed="rId2"/>
          <a:stretch>
            <a:fillRect/>
          </a:stretch>
        </p:blipFill>
        <p:spPr>
          <a:xfrm>
            <a:off x="4656455" y="3886200"/>
            <a:ext cx="4175125" cy="2779713"/>
          </a:xfrm>
          <a:prstGeom prst="rect">
            <a:avLst/>
          </a:prstGeom>
          <a:noFill/>
          <a:ln w="9525">
            <a:noFill/>
          </a:ln>
        </p:spPr>
      </p:pic>
      <p:sp>
        <p:nvSpPr>
          <p:cNvPr id="57348" name="TextBox 4"/>
          <p:cNvSpPr txBox="1"/>
          <p:nvPr/>
        </p:nvSpPr>
        <p:spPr>
          <a:xfrm>
            <a:off x="1218883" y="2790825"/>
            <a:ext cx="1401762" cy="460375"/>
          </a:xfrm>
          <a:prstGeom prst="rect">
            <a:avLst/>
          </a:prstGeom>
          <a:noFill/>
          <a:ln w="9525">
            <a:noFill/>
          </a:ln>
        </p:spPr>
        <p:txBody>
          <a:bodyPr wrap="none" anchor="t" anchorCtr="0">
            <a:spAutoFit/>
          </a:bodyPr>
          <a:lstStyle/>
          <a:p>
            <a:r>
              <a:rPr lang="zh-CN" altLang="en-US" sz="2400" dirty="0">
                <a:latin typeface="Arial" panose="020B0604020202020204" pitchFamily="34" charset="0"/>
                <a:ea typeface="宋体" panose="02010600030101010101" pitchFamily="2" charset="-122"/>
              </a:rPr>
              <a:t>军事演习</a:t>
            </a:r>
          </a:p>
        </p:txBody>
      </p:sp>
      <p:sp>
        <p:nvSpPr>
          <p:cNvPr id="57349" name="TextBox 5"/>
          <p:cNvSpPr txBox="1"/>
          <p:nvPr/>
        </p:nvSpPr>
        <p:spPr>
          <a:xfrm>
            <a:off x="5912485" y="3411220"/>
            <a:ext cx="1433195" cy="173355"/>
          </a:xfrm>
          <a:prstGeom prst="rect">
            <a:avLst/>
          </a:prstGeom>
          <a:noFill/>
          <a:ln w="9525">
            <a:noFill/>
          </a:ln>
        </p:spPr>
        <p:txBody>
          <a:bodyPr wrap="none" anchor="t" anchorCtr="0">
            <a:noAutofit/>
          </a:bodyPr>
          <a:lstStyle/>
          <a:p>
            <a:r>
              <a:rPr lang="zh-CN" altLang="en-US" sz="2400" dirty="0">
                <a:latin typeface="Arial" panose="020B0604020202020204" pitchFamily="34" charset="0"/>
                <a:ea typeface="宋体" panose="02010600030101010101" pitchFamily="2" charset="-122"/>
              </a:rPr>
              <a:t>军事阅兵</a:t>
            </a:r>
          </a:p>
        </p:txBody>
      </p:sp>
      <p:pic>
        <p:nvPicPr>
          <p:cNvPr id="57350" name="Picture 8" descr="C:\Users\dh\Desktop\Img399357236.jpg"/>
          <p:cNvPicPr>
            <a:picLocks noChangeAspect="1"/>
          </p:cNvPicPr>
          <p:nvPr/>
        </p:nvPicPr>
        <p:blipFill>
          <a:blip r:embed="rId3"/>
          <a:stretch>
            <a:fillRect/>
          </a:stretch>
        </p:blipFill>
        <p:spPr>
          <a:xfrm>
            <a:off x="4724400" y="156845"/>
            <a:ext cx="4343400" cy="2967038"/>
          </a:xfrm>
          <a:prstGeom prst="rect">
            <a:avLst/>
          </a:prstGeom>
          <a:noFill/>
          <a:ln w="9525">
            <a:noFill/>
          </a:ln>
        </p:spPr>
      </p:pic>
      <p:sp>
        <p:nvSpPr>
          <p:cNvPr id="57351" name="TextBox 8"/>
          <p:cNvSpPr txBox="1"/>
          <p:nvPr/>
        </p:nvSpPr>
        <p:spPr>
          <a:xfrm>
            <a:off x="4191000" y="1805623"/>
            <a:ext cx="552450" cy="1309687"/>
          </a:xfrm>
          <a:prstGeom prst="rect">
            <a:avLst/>
          </a:prstGeom>
          <a:noFill/>
          <a:ln w="9525">
            <a:noFill/>
          </a:ln>
        </p:spPr>
        <p:txBody>
          <a:bodyPr vert="eaVert" wrap="none" anchor="t" anchorCtr="0">
            <a:spAutoFit/>
          </a:bodyPr>
          <a:lstStyle/>
          <a:p>
            <a:r>
              <a:rPr lang="zh-CN" altLang="en-US" sz="2400" dirty="0">
                <a:latin typeface="Arial" panose="020B0604020202020204" pitchFamily="34" charset="0"/>
                <a:ea typeface="宋体" panose="02010600030101010101" pitchFamily="2" charset="-122"/>
              </a:rPr>
              <a:t>军事训练</a:t>
            </a:r>
          </a:p>
        </p:txBody>
      </p:sp>
      <p:pic>
        <p:nvPicPr>
          <p:cNvPr id="57352" name="Picture 9" descr="C:\Users\dh\Desktop\20140707021147817.jpg"/>
          <p:cNvPicPr>
            <a:picLocks noChangeAspect="1"/>
          </p:cNvPicPr>
          <p:nvPr/>
        </p:nvPicPr>
        <p:blipFill>
          <a:blip r:embed="rId4"/>
          <a:stretch>
            <a:fillRect/>
          </a:stretch>
        </p:blipFill>
        <p:spPr>
          <a:xfrm>
            <a:off x="685800" y="3892550"/>
            <a:ext cx="3962400" cy="2773363"/>
          </a:xfrm>
          <a:prstGeom prst="rect">
            <a:avLst/>
          </a:prstGeom>
          <a:noFill/>
          <a:ln w="9525">
            <a:noFill/>
          </a:ln>
        </p:spPr>
      </p:pic>
      <p:sp>
        <p:nvSpPr>
          <p:cNvPr id="57353" name="TextBox 9"/>
          <p:cNvSpPr txBox="1"/>
          <p:nvPr/>
        </p:nvSpPr>
        <p:spPr>
          <a:xfrm>
            <a:off x="3810" y="114409"/>
            <a:ext cx="4686300" cy="2676525"/>
          </a:xfrm>
          <a:prstGeom prst="rect">
            <a:avLst/>
          </a:prstGeom>
          <a:noFill/>
          <a:ln w="9525">
            <a:noFill/>
          </a:ln>
        </p:spPr>
        <p:txBody>
          <a:bodyPr wrap="none" anchor="t" anchorCtr="0">
            <a:spAutoFit/>
          </a:bodyPr>
          <a:lstStyle/>
          <a:p>
            <a:r>
              <a:rPr lang="zh-CN" altLang="en-US" sz="2800" u="sng" dirty="0">
                <a:solidFill>
                  <a:srgbClr val="FF0000"/>
                </a:solidFill>
                <a:highlight>
                  <a:srgbClr val="FFFF00"/>
                </a:highlight>
              </a:rPr>
              <a:t>一流的军队在训练中锻造。</a:t>
            </a:r>
          </a:p>
          <a:p>
            <a:r>
              <a:rPr lang="zh-CN" altLang="en-US" sz="2800" u="sng" dirty="0">
                <a:solidFill>
                  <a:srgbClr val="FF0000"/>
                </a:solidFill>
                <a:highlight>
                  <a:srgbClr val="FFFF00"/>
                </a:highlight>
              </a:rPr>
              <a:t>像</a:t>
            </a:r>
            <a:r>
              <a:rPr lang="en-US" altLang="zh-CN" sz="2800" u="sng" dirty="0">
                <a:solidFill>
                  <a:srgbClr val="FF0000"/>
                </a:solidFill>
                <a:highlight>
                  <a:srgbClr val="FFFF00"/>
                </a:highlight>
              </a:rPr>
              <a:t>“</a:t>
            </a:r>
            <a:r>
              <a:rPr lang="zh-CN" altLang="en-US" sz="2800" u="sng" dirty="0">
                <a:solidFill>
                  <a:srgbClr val="FF0000"/>
                </a:solidFill>
                <a:highlight>
                  <a:srgbClr val="FFFF00"/>
                </a:highlight>
              </a:rPr>
              <a:t>打仗一样训练，像训练一</a:t>
            </a:r>
          </a:p>
          <a:p>
            <a:r>
              <a:rPr lang="zh-CN" altLang="en-US" sz="2800" u="sng" dirty="0">
                <a:solidFill>
                  <a:srgbClr val="FF0000"/>
                </a:solidFill>
                <a:highlight>
                  <a:srgbClr val="FFFF00"/>
                </a:highlight>
              </a:rPr>
              <a:t>样打仗</a:t>
            </a:r>
            <a:r>
              <a:rPr lang="en-US" altLang="zh-CN" sz="2800" u="sng" dirty="0">
                <a:solidFill>
                  <a:srgbClr val="FF0000"/>
                </a:solidFill>
                <a:highlight>
                  <a:srgbClr val="FFFF00"/>
                </a:highlight>
              </a:rPr>
              <a:t>”</a:t>
            </a:r>
            <a:r>
              <a:rPr lang="zh-CN" altLang="en-US" sz="2800" u="sng" dirty="0">
                <a:solidFill>
                  <a:srgbClr val="FF0000"/>
                </a:solidFill>
                <a:highlight>
                  <a:srgbClr val="FFFF00"/>
                </a:highlight>
              </a:rPr>
              <a:t>；</a:t>
            </a:r>
            <a:r>
              <a:rPr lang="en-US" altLang="zh-CN" sz="2800" u="sng" dirty="0">
                <a:solidFill>
                  <a:srgbClr val="FF0000"/>
                </a:solidFill>
                <a:highlight>
                  <a:srgbClr val="FFFF00"/>
                </a:highlight>
              </a:rPr>
              <a:t>“</a:t>
            </a:r>
            <a:r>
              <a:rPr lang="zh-CN" altLang="en-US" sz="2800" u="sng" dirty="0">
                <a:solidFill>
                  <a:srgbClr val="FF0000"/>
                </a:solidFill>
                <a:highlight>
                  <a:srgbClr val="FFFF00"/>
                </a:highlight>
              </a:rPr>
              <a:t>战争是流血的训练</a:t>
            </a:r>
          </a:p>
          <a:p>
            <a:r>
              <a:rPr lang="zh-CN" altLang="en-US" sz="2800" u="sng" dirty="0">
                <a:solidFill>
                  <a:srgbClr val="FF0000"/>
                </a:solidFill>
                <a:highlight>
                  <a:srgbClr val="FFFF00"/>
                </a:highlight>
              </a:rPr>
              <a:t>，训练是不流血的战争</a:t>
            </a:r>
          </a:p>
          <a:p>
            <a:endParaRPr lang="zh-CN" altLang="en-US" sz="2800" u="sng" dirty="0">
              <a:solidFill>
                <a:srgbClr val="FF0000"/>
              </a:solidFill>
              <a:highlight>
                <a:srgbClr val="FFFF00"/>
              </a:highlight>
            </a:endParaRPr>
          </a:p>
          <a:p>
            <a:endParaRPr lang="zh-CN" altLang="en-US" sz="2800" u="sng" dirty="0">
              <a:solidFill>
                <a:srgbClr val="FF0000"/>
              </a:solidFill>
              <a:highlight>
                <a:srgbClr val="FFFF00"/>
              </a:highlight>
            </a:endParaRPr>
          </a:p>
        </p:txBody>
      </p:sp>
      <p:sp>
        <p:nvSpPr>
          <p:cNvPr id="57354" name="TextBox 10"/>
          <p:cNvSpPr txBox="1"/>
          <p:nvPr/>
        </p:nvSpPr>
        <p:spPr>
          <a:xfrm>
            <a:off x="147638" y="3352800"/>
            <a:ext cx="4424362" cy="460375"/>
          </a:xfrm>
          <a:prstGeom prst="rect">
            <a:avLst/>
          </a:prstGeom>
          <a:noFill/>
          <a:ln w="9525" cap="flat" cmpd="sng">
            <a:solidFill>
              <a:srgbClr val="C00000"/>
            </a:solidFill>
            <a:prstDash val="solid"/>
            <a:miter/>
            <a:headEnd type="none" w="med" len="med"/>
            <a:tailEnd type="none" w="med" len="med"/>
          </a:ln>
        </p:spPr>
        <p:txBody>
          <a:bodyPr wrap="square" anchor="t" anchorCtr="0">
            <a:spAutoFit/>
          </a:bodyPr>
          <a:lstStyle/>
          <a:p>
            <a:pPr eaLnBrk="0" hangingPunct="0"/>
            <a:r>
              <a:rPr lang="zh-CN" altLang="en-US" sz="2400" b="1" dirty="0">
                <a:latin typeface="Arial" panose="020B0604020202020204" pitchFamily="34" charset="0"/>
                <a:ea typeface="宋体" panose="02010600030101010101" pitchFamily="2" charset="-122"/>
              </a:rPr>
              <a:t>“解放朱日和，活捉满广志”</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539750" y="1268413"/>
            <a:ext cx="7345363" cy="641350"/>
          </a:xfrm>
          <a:prstGeom prst="rect">
            <a:avLst/>
          </a:prstGeom>
          <a:noFill/>
          <a:ln w="9525">
            <a:noFill/>
            <a:miter lim="800000"/>
          </a:ln>
        </p:spPr>
        <p:txBody>
          <a:bodyPr>
            <a:spAutoFit/>
          </a:bodyPr>
          <a:lstStyle/>
          <a:p>
            <a:pPr marR="0" defTabSz="914400">
              <a:spcBef>
                <a:spcPct val="50000"/>
              </a:spcBef>
              <a:buClrTx/>
              <a:buSzTx/>
              <a:buFont typeface="Arial" panose="020B0604020202020204" pitchFamily="34" charset="0"/>
              <a:defRPr/>
            </a:pPr>
            <a:r>
              <a:rPr kumimoji="0" lang="zh-CN" altLang="en-US" sz="3600" b="1" kern="1200" cap="none" spc="0" normalizeH="0" baseline="0" noProof="0">
                <a:solidFill>
                  <a:schemeClr val="accent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军事活动</a:t>
            </a:r>
          </a:p>
        </p:txBody>
      </p:sp>
      <p:pic>
        <p:nvPicPr>
          <p:cNvPr id="58370" name="Picture 6" descr="xin_078db96d347a47c5be58a88c07dbbdef"/>
          <p:cNvPicPr>
            <a:picLocks noChangeAspect="1"/>
          </p:cNvPicPr>
          <p:nvPr/>
        </p:nvPicPr>
        <p:blipFill>
          <a:blip r:embed="rId2"/>
          <a:stretch>
            <a:fillRect/>
          </a:stretch>
        </p:blipFill>
        <p:spPr>
          <a:xfrm>
            <a:off x="395288" y="2205038"/>
            <a:ext cx="3429000" cy="3971925"/>
          </a:xfrm>
          <a:prstGeom prst="rect">
            <a:avLst/>
          </a:prstGeom>
          <a:noFill/>
          <a:ln w="9525">
            <a:noFill/>
          </a:ln>
        </p:spPr>
      </p:pic>
      <p:pic>
        <p:nvPicPr>
          <p:cNvPr id="58371" name="Picture 8" descr="20113191300481626869_260"/>
          <p:cNvPicPr>
            <a:picLocks noChangeAspect="1"/>
          </p:cNvPicPr>
          <p:nvPr/>
        </p:nvPicPr>
        <p:blipFill>
          <a:blip r:embed="rId3"/>
          <a:stretch>
            <a:fillRect/>
          </a:stretch>
        </p:blipFill>
        <p:spPr>
          <a:xfrm>
            <a:off x="3851275" y="2205038"/>
            <a:ext cx="4932363" cy="3960812"/>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4" descr="ANd9GcQov9SVwFpFxUEudzc1NTWoxiOAcfYONnCW53-YnuJhSzCcJlqD"/>
          <p:cNvPicPr>
            <a:picLocks noChangeAspect="1"/>
          </p:cNvPicPr>
          <p:nvPr/>
        </p:nvPicPr>
        <p:blipFill>
          <a:blip r:embed="rId3"/>
          <a:stretch>
            <a:fillRect/>
          </a:stretch>
        </p:blipFill>
        <p:spPr>
          <a:xfrm>
            <a:off x="304800" y="87313"/>
            <a:ext cx="4191000" cy="3722687"/>
          </a:xfrm>
          <a:prstGeom prst="rect">
            <a:avLst/>
          </a:prstGeom>
          <a:noFill/>
          <a:ln w="9525">
            <a:noFill/>
          </a:ln>
        </p:spPr>
      </p:pic>
      <p:sp>
        <p:nvSpPr>
          <p:cNvPr id="18434" name="TextBox 4"/>
          <p:cNvSpPr txBox="1"/>
          <p:nvPr/>
        </p:nvSpPr>
        <p:spPr>
          <a:xfrm>
            <a:off x="198438" y="4827588"/>
            <a:ext cx="8270240" cy="460375"/>
          </a:xfrm>
          <a:prstGeom prst="rect">
            <a:avLst/>
          </a:prstGeom>
          <a:noFill/>
          <a:ln w="9525">
            <a:noFill/>
          </a:ln>
        </p:spPr>
        <p:txBody>
          <a:bodyPr wrap="none" anchor="t" anchorCtr="0">
            <a:spAutoFit/>
          </a:bodyPr>
          <a:lstStyle/>
          <a:p>
            <a:r>
              <a:rPr lang="zh-CN" altLang="en-US" sz="2400" b="1" dirty="0">
                <a:latin typeface="华文楷体" panose="02010600040101010101" pitchFamily="2" charset="-122"/>
                <a:ea typeface="华文楷体" panose="02010600040101010101" pitchFamily="2" charset="-122"/>
              </a:rPr>
              <a:t>中美博弈</a:t>
            </a:r>
            <a:r>
              <a:rPr lang="en-US" altLang="zh-CN" sz="2400" b="1" dirty="0">
                <a:latin typeface="华文楷体" panose="02010600040101010101" pitchFamily="2" charset="-122"/>
                <a:ea typeface="华文楷体" panose="02010600040101010101" pitchFamily="2" charset="-122"/>
              </a:rPr>
              <a:t> </a:t>
            </a:r>
            <a:r>
              <a:rPr lang="en-US" altLang="zh-CN" sz="2400" dirty="0">
                <a:latin typeface="Arial" panose="020B0604020202020204" pitchFamily="34" charset="0"/>
                <a:ea typeface="宋体" panose="02010600030101010101" pitchFamily="2" charset="-122"/>
              </a:rPr>
              <a:t>2010                  2023-------------------------------2049 </a:t>
            </a:r>
            <a:endParaRPr lang="zh-CN" altLang="en-US" sz="2400" dirty="0">
              <a:latin typeface="Arial" panose="020B0604020202020204" pitchFamily="34" charset="0"/>
              <a:ea typeface="宋体" panose="02010600030101010101" pitchFamily="2" charset="-122"/>
            </a:endParaRPr>
          </a:p>
        </p:txBody>
      </p:sp>
      <p:cxnSp>
        <p:nvCxnSpPr>
          <p:cNvPr id="18435" name="直接连接符 13"/>
          <p:cNvCxnSpPr/>
          <p:nvPr/>
        </p:nvCxnSpPr>
        <p:spPr>
          <a:xfrm>
            <a:off x="2438400" y="5029200"/>
            <a:ext cx="1295400" cy="0"/>
          </a:xfrm>
          <a:prstGeom prst="line">
            <a:avLst/>
          </a:prstGeom>
          <a:ln w="9525" cap="flat" cmpd="sng">
            <a:solidFill>
              <a:schemeClr val="tx1"/>
            </a:solidFill>
            <a:prstDash val="solid"/>
            <a:round/>
            <a:headEnd type="none" w="med" len="med"/>
            <a:tailEnd type="none" w="med" len="med"/>
          </a:ln>
        </p:spPr>
      </p:cxnSp>
      <p:sp>
        <p:nvSpPr>
          <p:cNvPr id="18436" name="TextBox 14"/>
          <p:cNvSpPr txBox="1"/>
          <p:nvPr/>
        </p:nvSpPr>
        <p:spPr>
          <a:xfrm>
            <a:off x="2386013" y="4338638"/>
            <a:ext cx="1401762" cy="460375"/>
          </a:xfrm>
          <a:prstGeom prst="rect">
            <a:avLst/>
          </a:prstGeom>
          <a:solidFill>
            <a:srgbClr val="0070C0"/>
          </a:solidFill>
          <a:ln w="9525">
            <a:noFill/>
          </a:ln>
        </p:spPr>
        <p:txBody>
          <a:bodyPr wrap="none" anchor="t" anchorCtr="0">
            <a:spAutoFit/>
          </a:bodyPr>
          <a:lstStyle/>
          <a:p>
            <a:r>
              <a:rPr lang="zh-CN" altLang="en-US" sz="2400" dirty="0">
                <a:solidFill>
                  <a:schemeClr val="bg1"/>
                </a:solidFill>
                <a:latin typeface="华文楷体" panose="02010600040101010101" pitchFamily="2" charset="-122"/>
                <a:ea typeface="华文楷体" panose="02010600040101010101" pitchFamily="2" charset="-122"/>
              </a:rPr>
              <a:t>战略防御</a:t>
            </a:r>
          </a:p>
        </p:txBody>
      </p:sp>
      <p:sp>
        <p:nvSpPr>
          <p:cNvPr id="18437" name="下箭头 15"/>
          <p:cNvSpPr/>
          <p:nvPr/>
        </p:nvSpPr>
        <p:spPr>
          <a:xfrm>
            <a:off x="7688261" y="4202267"/>
            <a:ext cx="289093" cy="629384"/>
          </a:xfrm>
          <a:prstGeom prst="downArrow">
            <a:avLst>
              <a:gd name="adj1" fmla="val 50000"/>
              <a:gd name="adj2" fmla="val 49875"/>
            </a:avLst>
          </a:prstGeom>
          <a:solidFill>
            <a:srgbClr val="C00000"/>
          </a:solidFill>
          <a:ln w="9525" cap="flat" cmpd="sng">
            <a:solidFill>
              <a:srgbClr val="C00000"/>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18438" name="TextBox 16"/>
          <p:cNvSpPr txBox="1"/>
          <p:nvPr/>
        </p:nvSpPr>
        <p:spPr>
          <a:xfrm>
            <a:off x="4495800" y="4338638"/>
            <a:ext cx="3174366" cy="460375"/>
          </a:xfrm>
          <a:prstGeom prst="rect">
            <a:avLst/>
          </a:prstGeom>
          <a:solidFill>
            <a:srgbClr val="FF0000"/>
          </a:solidFill>
          <a:ln w="9525">
            <a:noFill/>
          </a:ln>
        </p:spPr>
        <p:txBody>
          <a:bodyPr wrap="square" anchor="t" anchorCtr="0">
            <a:spAutoFit/>
          </a:bodyPr>
          <a:lstStyle/>
          <a:p>
            <a:r>
              <a:rPr lang="zh-CN" altLang="en-US" dirty="0">
                <a:solidFill>
                  <a:schemeClr val="bg1"/>
                </a:solidFill>
                <a:latin typeface="华文楷体" panose="02010600040101010101" pitchFamily="2" charset="-122"/>
                <a:ea typeface="华文楷体" panose="02010600040101010101" pitchFamily="2" charset="-122"/>
              </a:rPr>
              <a:t>      </a:t>
            </a:r>
            <a:r>
              <a:rPr lang="zh-CN" altLang="en-US" sz="2000" dirty="0">
                <a:solidFill>
                  <a:schemeClr val="bg1"/>
                </a:solidFill>
                <a:latin typeface="华文楷体" panose="02010600040101010101" pitchFamily="2" charset="-122"/>
                <a:ea typeface="华文楷体" panose="02010600040101010101" pitchFamily="2" charset="-122"/>
              </a:rPr>
              <a:t> </a:t>
            </a:r>
            <a:r>
              <a:rPr lang="zh-CN" altLang="en-US" sz="2400" dirty="0">
                <a:solidFill>
                  <a:schemeClr val="bg1"/>
                </a:solidFill>
                <a:latin typeface="华文楷体" panose="02010600040101010101" pitchFamily="2" charset="-122"/>
                <a:ea typeface="华文楷体" panose="02010600040101010101" pitchFamily="2" charset="-122"/>
              </a:rPr>
              <a:t>战    略    相     持</a:t>
            </a:r>
          </a:p>
        </p:txBody>
      </p:sp>
      <p:pic>
        <p:nvPicPr>
          <p:cNvPr id="18440" name="内容占位符 3"/>
          <p:cNvPicPr>
            <a:picLocks noChangeAspect="1"/>
          </p:cNvPicPr>
          <p:nvPr>
            <p:custDataLst>
              <p:tags r:id="rId1"/>
            </p:custDataLst>
          </p:nvPr>
        </p:nvPicPr>
        <p:blipFill>
          <a:blip r:embed="rId4"/>
          <a:stretch>
            <a:fillRect/>
          </a:stretch>
        </p:blipFill>
        <p:spPr>
          <a:xfrm>
            <a:off x="4495800" y="87313"/>
            <a:ext cx="4419600" cy="3657600"/>
          </a:xfrm>
          <a:prstGeom prst="rect">
            <a:avLst/>
          </a:prstGeom>
          <a:noFill/>
          <a:ln w="9525">
            <a:noFill/>
          </a:ln>
        </p:spPr>
      </p:pic>
      <p:pic>
        <p:nvPicPr>
          <p:cNvPr id="18441" name="Picture 16" descr="C:\Users\dh\Desktop\QQ截图20210223102719.png"/>
          <p:cNvPicPr>
            <a:picLocks noChangeAspect="1"/>
          </p:cNvPicPr>
          <p:nvPr/>
        </p:nvPicPr>
        <p:blipFill>
          <a:blip r:embed="rId5"/>
          <a:stretch>
            <a:fillRect/>
          </a:stretch>
        </p:blipFill>
        <p:spPr>
          <a:xfrm>
            <a:off x="7239000" y="838200"/>
            <a:ext cx="1752600" cy="1447800"/>
          </a:xfrm>
          <a:prstGeom prst="rect">
            <a:avLst/>
          </a:prstGeom>
          <a:noFill/>
          <a:ln w="9525">
            <a:noFill/>
          </a:ln>
        </p:spPr>
      </p:pic>
      <p:sp>
        <p:nvSpPr>
          <p:cNvPr id="18442" name="TextBox 16"/>
          <p:cNvSpPr txBox="1"/>
          <p:nvPr/>
        </p:nvSpPr>
        <p:spPr>
          <a:xfrm>
            <a:off x="50800" y="5287963"/>
            <a:ext cx="1709738" cy="460375"/>
          </a:xfrm>
          <a:prstGeom prst="rect">
            <a:avLst/>
          </a:prstGeom>
          <a:noFill/>
          <a:ln w="9525" cap="flat" cmpd="sng">
            <a:solidFill>
              <a:srgbClr val="C00000"/>
            </a:solidFill>
            <a:prstDash val="solid"/>
            <a:miter/>
            <a:headEnd type="none" w="med" len="med"/>
            <a:tailEnd type="none" w="med" len="med"/>
          </a:ln>
        </p:spPr>
        <p:txBody>
          <a:bodyPr wrap="none" anchor="t" anchorCtr="0">
            <a:spAutoFit/>
          </a:bodyPr>
          <a:lstStyle/>
          <a:p>
            <a:r>
              <a:rPr lang="zh-CN" altLang="en-US" sz="2400" b="1" dirty="0">
                <a:latin typeface="华文新魏" panose="02010800040101010101" pitchFamily="2" charset="-122"/>
                <a:ea typeface="华文新魏" panose="02010800040101010101" pitchFamily="2" charset="-122"/>
              </a:rPr>
              <a:t>高端制造业</a:t>
            </a:r>
          </a:p>
        </p:txBody>
      </p:sp>
      <p:sp>
        <p:nvSpPr>
          <p:cNvPr id="18443" name="TextBox 18"/>
          <p:cNvSpPr txBox="1"/>
          <p:nvPr/>
        </p:nvSpPr>
        <p:spPr>
          <a:xfrm>
            <a:off x="3711575" y="3940175"/>
            <a:ext cx="1022350" cy="398463"/>
          </a:xfrm>
          <a:prstGeom prst="rect">
            <a:avLst/>
          </a:prstGeom>
          <a:noFill/>
          <a:ln w="9525" cap="flat" cmpd="sng">
            <a:solidFill>
              <a:srgbClr val="C00000"/>
            </a:solidFill>
            <a:prstDash val="solid"/>
            <a:miter/>
            <a:headEnd type="none" w="med" len="med"/>
            <a:tailEnd type="none" w="med" len="med"/>
          </a:ln>
        </p:spPr>
        <p:txBody>
          <a:bodyPr wrap="none" anchor="t" anchorCtr="0">
            <a:spAutoFit/>
          </a:bodyPr>
          <a:lstStyle/>
          <a:p>
            <a:r>
              <a:rPr lang="en-US" altLang="zh-CN" sz="2000" dirty="0">
                <a:latin typeface="华文新魏" panose="02010800040101010101" pitchFamily="2" charset="-122"/>
                <a:ea typeface="华文新魏" panose="02010800040101010101" pitchFamily="2" charset="-122"/>
              </a:rPr>
              <a:t>5G</a:t>
            </a:r>
            <a:r>
              <a:rPr lang="zh-CN" altLang="en-US" sz="2000" dirty="0">
                <a:latin typeface="华文新魏" panose="02010800040101010101" pitchFamily="2" charset="-122"/>
                <a:ea typeface="华文新魏" panose="02010800040101010101" pitchFamily="2" charset="-122"/>
              </a:rPr>
              <a:t>标准</a:t>
            </a:r>
          </a:p>
        </p:txBody>
      </p:sp>
      <p:sp>
        <p:nvSpPr>
          <p:cNvPr id="18444" name="TextBox 19"/>
          <p:cNvSpPr txBox="1"/>
          <p:nvPr/>
        </p:nvSpPr>
        <p:spPr>
          <a:xfrm>
            <a:off x="6702425" y="5748338"/>
            <a:ext cx="1505540" cy="400110"/>
          </a:xfrm>
          <a:prstGeom prst="rect">
            <a:avLst/>
          </a:prstGeom>
          <a:noFill/>
          <a:ln w="9525" cap="flat" cmpd="sng">
            <a:solidFill>
              <a:srgbClr val="C00000"/>
            </a:solidFill>
            <a:prstDash val="solid"/>
            <a:miter/>
            <a:headEnd type="none" w="med" len="med"/>
            <a:tailEnd type="none" w="med" len="med"/>
          </a:ln>
        </p:spPr>
        <p:txBody>
          <a:bodyPr wrap="none" anchor="t" anchorCtr="0">
            <a:spAutoFit/>
          </a:bodyPr>
          <a:lstStyle/>
          <a:p>
            <a:r>
              <a:rPr lang="zh-CN" altLang="en-US" sz="2000" dirty="0">
                <a:latin typeface="华文新魏" panose="02010800040101010101" pitchFamily="2" charset="-122"/>
                <a:ea typeface="华文新魏" panose="02010800040101010101" pitchFamily="2" charset="-122"/>
              </a:rPr>
              <a:t>高科技</a:t>
            </a:r>
            <a:r>
              <a:rPr lang="en-US" altLang="zh-CN" sz="2000" dirty="0">
                <a:latin typeface="华文新魏" panose="02010800040101010101" pitchFamily="2" charset="-122"/>
                <a:ea typeface="华文新魏" panose="02010800040101010101" pitchFamily="2" charset="-122"/>
              </a:rPr>
              <a:t>20%</a:t>
            </a:r>
            <a:endParaRPr lang="zh-CN" altLang="en-US" sz="2000" dirty="0">
              <a:latin typeface="华文新魏" panose="02010800040101010101" pitchFamily="2" charset="-122"/>
              <a:ea typeface="华文新魏" panose="02010800040101010101" pitchFamily="2" charset="-122"/>
            </a:endParaRPr>
          </a:p>
        </p:txBody>
      </p:sp>
      <p:sp>
        <p:nvSpPr>
          <p:cNvPr id="18445" name="文本框 1"/>
          <p:cNvSpPr txBox="1"/>
          <p:nvPr/>
        </p:nvSpPr>
        <p:spPr>
          <a:xfrm>
            <a:off x="1455738" y="4338638"/>
            <a:ext cx="1093787" cy="460375"/>
          </a:xfrm>
          <a:prstGeom prst="rect">
            <a:avLst/>
          </a:prstGeom>
          <a:noFill/>
          <a:ln w="9525">
            <a:noFill/>
          </a:ln>
        </p:spPr>
        <p:txBody>
          <a:bodyPr anchor="t" anchorCtr="0">
            <a:spAutoFit/>
          </a:bodyPr>
          <a:lstStyle/>
          <a:p>
            <a:r>
              <a:rPr lang="en-US" altLang="zh-CN" sz="2400" dirty="0">
                <a:latin typeface="Arial" panose="020B0604020202020204" pitchFamily="34" charset="0"/>
                <a:ea typeface="宋体" panose="02010600030101010101" pitchFamily="2" charset="-122"/>
              </a:rPr>
              <a:t>2008</a:t>
            </a:r>
          </a:p>
        </p:txBody>
      </p:sp>
      <p:sp>
        <p:nvSpPr>
          <p:cNvPr id="18446" name="文本框 2"/>
          <p:cNvSpPr txBox="1"/>
          <p:nvPr/>
        </p:nvSpPr>
        <p:spPr>
          <a:xfrm>
            <a:off x="3711575" y="4276725"/>
            <a:ext cx="860425" cy="460375"/>
          </a:xfrm>
          <a:prstGeom prst="rect">
            <a:avLst/>
          </a:prstGeom>
          <a:noFill/>
          <a:ln w="9525">
            <a:noFill/>
          </a:ln>
        </p:spPr>
        <p:txBody>
          <a:bodyPr wrap="none" anchor="t" anchorCtr="0">
            <a:spAutoFit/>
          </a:bodyPr>
          <a:lstStyle/>
          <a:p>
            <a:r>
              <a:rPr lang="en-US" altLang="zh-CN" sz="2400" dirty="0">
                <a:latin typeface="Arial" panose="020B0604020202020204" pitchFamily="34" charset="0"/>
                <a:ea typeface="宋体" panose="02010600030101010101" pitchFamily="2" charset="-122"/>
              </a:rPr>
              <a:t>2018</a:t>
            </a:r>
          </a:p>
        </p:txBody>
      </p:sp>
      <p:sp>
        <p:nvSpPr>
          <p:cNvPr id="18447" name="文本框 4"/>
          <p:cNvSpPr txBox="1"/>
          <p:nvPr/>
        </p:nvSpPr>
        <p:spPr>
          <a:xfrm>
            <a:off x="2549525" y="5287963"/>
            <a:ext cx="2989263" cy="706437"/>
          </a:xfrm>
          <a:prstGeom prst="rect">
            <a:avLst/>
          </a:prstGeom>
          <a:noFill/>
          <a:ln w="9525" cap="flat" cmpd="sng">
            <a:solidFill>
              <a:srgbClr val="C00000"/>
            </a:solidFill>
            <a:prstDash val="solid"/>
            <a:round/>
            <a:headEnd type="none" w="med" len="med"/>
            <a:tailEnd type="none" w="med" len="med"/>
          </a:ln>
        </p:spPr>
        <p:txBody>
          <a:bodyPr anchor="t" anchorCtr="0">
            <a:spAutoFit/>
          </a:bodyPr>
          <a:lstStyle/>
          <a:p>
            <a:r>
              <a:rPr lang="zh-CN" altLang="en-US" sz="2000" dirty="0">
                <a:latin typeface="Arial" panose="020B0604020202020204" pitchFamily="34" charset="0"/>
                <a:ea typeface="宋体" panose="02010600030101010101" pitchFamily="2" charset="-122"/>
              </a:rPr>
              <a:t>建成小康社会          全面建设社会主义现代化强国</a:t>
            </a:r>
          </a:p>
        </p:txBody>
      </p:sp>
      <p:sp>
        <p:nvSpPr>
          <p:cNvPr id="18448" name="右箭头 6"/>
          <p:cNvSpPr/>
          <p:nvPr/>
        </p:nvSpPr>
        <p:spPr>
          <a:xfrm>
            <a:off x="4298950" y="5362575"/>
            <a:ext cx="544513" cy="185738"/>
          </a:xfrm>
          <a:prstGeom prst="rightArrow">
            <a:avLst>
              <a:gd name="adj1" fmla="val 50000"/>
              <a:gd name="adj2" fmla="val 49471"/>
            </a:avLst>
          </a:prstGeom>
          <a:solidFill>
            <a:schemeClr val="accent1"/>
          </a:solidFill>
          <a:ln w="9525"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18449" name="文本框 7"/>
          <p:cNvSpPr txBox="1"/>
          <p:nvPr/>
        </p:nvSpPr>
        <p:spPr>
          <a:xfrm>
            <a:off x="8286839" y="5204813"/>
            <a:ext cx="798512" cy="1106487"/>
          </a:xfrm>
          <a:prstGeom prst="rect">
            <a:avLst/>
          </a:prstGeom>
          <a:noFill/>
          <a:ln w="9525" cap="flat" cmpd="sng">
            <a:solidFill>
              <a:srgbClr val="C00000"/>
            </a:solidFill>
            <a:prstDash val="solid"/>
            <a:round/>
            <a:headEnd type="none" w="med" len="med"/>
            <a:tailEnd type="none" w="med" len="med"/>
          </a:ln>
        </p:spPr>
        <p:txBody>
          <a:bodyPr vert="eaVert" wrap="none" anchor="t" anchorCtr="0">
            <a:spAutoFit/>
          </a:bodyPr>
          <a:lstStyle/>
          <a:p>
            <a:r>
              <a:rPr lang="zh-CN" altLang="en-US" sz="2000" dirty="0">
                <a:latin typeface="Arial" panose="020B0604020202020204" pitchFamily="34" charset="0"/>
                <a:ea typeface="宋体" panose="02010600030101010101" pitchFamily="2" charset="-122"/>
              </a:rPr>
              <a:t>终结百年</a:t>
            </a:r>
          </a:p>
          <a:p>
            <a:r>
              <a:rPr lang="zh-CN" altLang="en-US" sz="2000" dirty="0">
                <a:latin typeface="Arial" panose="020B0604020202020204" pitchFamily="34" charset="0"/>
                <a:ea typeface="宋体" panose="02010600030101010101" pitchFamily="2" charset="-122"/>
              </a:rPr>
              <a:t>大变局</a:t>
            </a:r>
          </a:p>
        </p:txBody>
      </p:sp>
      <p:sp>
        <p:nvSpPr>
          <p:cNvPr id="18450" name="文本框 8"/>
          <p:cNvSpPr txBox="1"/>
          <p:nvPr/>
        </p:nvSpPr>
        <p:spPr>
          <a:xfrm>
            <a:off x="1035050" y="3968750"/>
            <a:ext cx="1514475" cy="398463"/>
          </a:xfrm>
          <a:prstGeom prst="rect">
            <a:avLst/>
          </a:prstGeom>
          <a:noFill/>
          <a:ln w="9525" cap="flat" cmpd="sng">
            <a:solidFill>
              <a:srgbClr val="C00000"/>
            </a:solidFill>
            <a:prstDash val="solid"/>
            <a:round/>
            <a:headEnd type="none" w="med" len="med"/>
            <a:tailEnd type="none" w="med" len="med"/>
          </a:ln>
        </p:spPr>
        <p:txBody>
          <a:bodyPr anchor="t" anchorCtr="0">
            <a:spAutoFit/>
          </a:bodyPr>
          <a:lstStyle/>
          <a:p>
            <a:r>
              <a:rPr lang="zh-CN" altLang="en-US" sz="2000" dirty="0">
                <a:latin typeface="Arial" panose="020B0604020202020204" pitchFamily="34" charset="0"/>
                <a:ea typeface="宋体" panose="02010600030101010101" pitchFamily="2" charset="-122"/>
              </a:rPr>
              <a:t>百年大变局</a:t>
            </a:r>
          </a:p>
        </p:txBody>
      </p:sp>
      <p:sp>
        <p:nvSpPr>
          <p:cNvPr id="18451" name="文本框 1"/>
          <p:cNvSpPr txBox="1"/>
          <p:nvPr/>
        </p:nvSpPr>
        <p:spPr>
          <a:xfrm>
            <a:off x="50800" y="6076950"/>
            <a:ext cx="5827236" cy="400110"/>
          </a:xfrm>
          <a:prstGeom prst="rect">
            <a:avLst/>
          </a:prstGeom>
          <a:solidFill>
            <a:schemeClr val="bg1"/>
          </a:solidFill>
          <a:ln w="9525" cap="flat" cmpd="sng">
            <a:solidFill>
              <a:srgbClr val="FF0000"/>
            </a:solidFill>
            <a:prstDash val="solid"/>
            <a:round/>
            <a:headEnd type="none" w="med" len="med"/>
            <a:tailEnd type="none" w="med" len="med"/>
          </a:ln>
        </p:spPr>
        <p:txBody>
          <a:bodyPr wrap="none" anchor="t" anchorCtr="0">
            <a:spAutoFit/>
          </a:bodyPr>
          <a:lstStyle/>
          <a:p>
            <a:r>
              <a:rPr lang="zh-CN" altLang="en-US" sz="2000" dirty="0"/>
              <a:t>先进中国人的使命</a:t>
            </a:r>
            <a:r>
              <a:rPr lang="zh-CN" altLang="en-US" sz="2000" dirty="0">
                <a:latin typeface="Arial" panose="020B0604020202020204" pitchFamily="34" charset="0"/>
                <a:ea typeface="宋体" panose="02010600030101010101" pitchFamily="2" charset="-122"/>
              </a:rPr>
              <a:t>：为民族谋复兴，为世界谋大同</a:t>
            </a:r>
          </a:p>
        </p:txBody>
      </p:sp>
      <p:sp>
        <p:nvSpPr>
          <p:cNvPr id="18452" name="文本框 1"/>
          <p:cNvSpPr txBox="1"/>
          <p:nvPr/>
        </p:nvSpPr>
        <p:spPr>
          <a:xfrm>
            <a:off x="7977355" y="3972079"/>
            <a:ext cx="1107996" cy="830997"/>
          </a:xfrm>
          <a:prstGeom prst="rect">
            <a:avLst/>
          </a:prstGeom>
          <a:solidFill>
            <a:srgbClr val="FF0000"/>
          </a:solidFill>
          <a:ln w="9525">
            <a:noFill/>
          </a:ln>
        </p:spPr>
        <p:txBody>
          <a:bodyPr wrap="square" anchor="t" anchorCtr="0">
            <a:spAutoFit/>
          </a:bodyPr>
          <a:lstStyle/>
          <a:p>
            <a:r>
              <a:rPr lang="zh-CN" altLang="en-US" sz="2400" dirty="0">
                <a:solidFill>
                  <a:schemeClr val="bg1"/>
                </a:solidFill>
              </a:rPr>
              <a:t>中美并</a:t>
            </a:r>
            <a:endParaRPr lang="en-US" altLang="zh-CN" sz="2400" dirty="0">
              <a:solidFill>
                <a:schemeClr val="bg1"/>
              </a:solidFill>
            </a:endParaRPr>
          </a:p>
          <a:p>
            <a:r>
              <a:rPr lang="zh-CN" altLang="en-US" sz="2400" dirty="0">
                <a:solidFill>
                  <a:schemeClr val="bg1"/>
                </a:solidFill>
              </a:rPr>
              <a:t>驾齐驱</a:t>
            </a:r>
            <a:endParaRPr lang="zh-CN" altLang="en-US" sz="2400" dirty="0">
              <a:solidFill>
                <a:schemeClr val="bg1"/>
              </a:solidFill>
              <a:latin typeface="Arial" panose="020B0604020202020204" pitchFamily="34" charset="0"/>
              <a:ea typeface="宋体" panose="02010600030101010101" pitchFamily="2" charset="-122"/>
            </a:endParaRPr>
          </a:p>
        </p:txBody>
      </p:sp>
      <p:sp>
        <p:nvSpPr>
          <p:cNvPr id="2" name="箭头: 上 1">
            <a:extLst>
              <a:ext uri="{FF2B5EF4-FFF2-40B4-BE49-F238E27FC236}">
                <a16:creationId xmlns:a16="http://schemas.microsoft.com/office/drawing/2014/main" id="{96F87BE3-EBE7-3038-7D20-A2BD3DD07665}"/>
              </a:ext>
            </a:extLst>
          </p:cNvPr>
          <p:cNvSpPr/>
          <p:nvPr/>
        </p:nvSpPr>
        <p:spPr bwMode="auto">
          <a:xfrm>
            <a:off x="7670166" y="5151977"/>
            <a:ext cx="373922" cy="596361"/>
          </a:xfrm>
          <a:prstGeom prst="upArrow">
            <a:avLst/>
          </a:prstGeom>
          <a:solidFill>
            <a:srgbClr val="C00000"/>
          </a:solidFill>
          <a:ln w="952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51CD19C7-4D32-E640-3EF6-C59B435E26B6}"/>
              </a:ext>
            </a:extLst>
          </p:cNvPr>
          <p:cNvPicPr>
            <a:picLocks noChangeAspect="1"/>
          </p:cNvPicPr>
          <p:nvPr/>
        </p:nvPicPr>
        <p:blipFill>
          <a:blip r:embed="rId6"/>
          <a:stretch>
            <a:fillRect/>
          </a:stretch>
        </p:blipFill>
        <p:spPr>
          <a:xfrm>
            <a:off x="4495800" y="84292"/>
            <a:ext cx="4648200" cy="36576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6"/>
          <p:cNvSpPr txBox="1">
            <a:spLocks noChangeArrowheads="1"/>
          </p:cNvSpPr>
          <p:nvPr/>
        </p:nvSpPr>
        <p:spPr bwMode="auto">
          <a:xfrm>
            <a:off x="611188" y="1125538"/>
            <a:ext cx="7345363" cy="641350"/>
          </a:xfrm>
          <a:prstGeom prst="rect">
            <a:avLst/>
          </a:prstGeom>
          <a:noFill/>
          <a:ln w="9525">
            <a:noFill/>
            <a:miter lim="800000"/>
          </a:ln>
        </p:spPr>
        <p:txBody>
          <a:bodyPr>
            <a:spAutoFit/>
          </a:bodyPr>
          <a:lstStyle/>
          <a:p>
            <a:pPr marR="0" defTabSz="914400">
              <a:spcBef>
                <a:spcPct val="50000"/>
              </a:spcBef>
              <a:buClrTx/>
              <a:buSzTx/>
              <a:buFont typeface="Arial" panose="020B0604020202020204" pitchFamily="34" charset="0"/>
              <a:defRPr/>
            </a:pPr>
            <a:r>
              <a:rPr kumimoji="0" lang="zh-CN" altLang="en-US" sz="3600" b="1" kern="1200" cap="none" spc="0" normalizeH="0" baseline="0" noProof="0">
                <a:solidFill>
                  <a:schemeClr val="accent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军事活动</a:t>
            </a:r>
          </a:p>
        </p:txBody>
      </p:sp>
      <p:pic>
        <p:nvPicPr>
          <p:cNvPr id="59394" name="Picture 8" descr="12555568_245484"/>
          <p:cNvPicPr>
            <a:picLocks noChangeAspect="1"/>
          </p:cNvPicPr>
          <p:nvPr/>
        </p:nvPicPr>
        <p:blipFill>
          <a:blip r:embed="rId2"/>
          <a:stretch>
            <a:fillRect/>
          </a:stretch>
        </p:blipFill>
        <p:spPr>
          <a:xfrm>
            <a:off x="1403350" y="2060575"/>
            <a:ext cx="6551613" cy="3995738"/>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6"/>
          <p:cNvSpPr txBox="1"/>
          <p:nvPr/>
        </p:nvSpPr>
        <p:spPr>
          <a:xfrm>
            <a:off x="174625" y="4957763"/>
            <a:ext cx="8675688" cy="1476375"/>
          </a:xfrm>
          <a:prstGeom prst="rect">
            <a:avLst/>
          </a:prstGeom>
          <a:solidFill>
            <a:schemeClr val="hlink">
              <a:alpha val="50195"/>
            </a:schemeClr>
          </a:solidFill>
          <a:ln w="9525">
            <a:noFill/>
          </a:ln>
        </p:spPr>
        <p:txBody>
          <a:bodyPr wrap="square" anchor="t" anchorCtr="0">
            <a:spAutoFit/>
          </a:bodyPr>
          <a:lstStyle/>
          <a:p>
            <a:pPr>
              <a:spcBef>
                <a:spcPct val="50000"/>
              </a:spcBef>
            </a:pPr>
            <a:r>
              <a:rPr lang="zh-CN" altLang="en-US" sz="3600" dirty="0">
                <a:solidFill>
                  <a:srgbClr val="FF0000"/>
                </a:solidFill>
                <a:latin typeface="Times New Roman" panose="02020603050405020304" pitchFamily="18" charset="0"/>
                <a:ea typeface="黑体" panose="02010609060101010101" pitchFamily="49" charset="-122"/>
              </a:rPr>
              <a:t>军事手段：</a:t>
            </a:r>
            <a:r>
              <a:rPr lang="zh-CN" altLang="en-US" sz="3600" dirty="0">
                <a:latin typeface="Times New Roman" panose="02020603050405020304" pitchFamily="18" charset="0"/>
                <a:ea typeface="黑体" panose="02010609060101010101" pitchFamily="49" charset="-122"/>
              </a:rPr>
              <a:t>不是唯一手段而是最后手段</a:t>
            </a:r>
          </a:p>
          <a:p>
            <a:pPr>
              <a:spcBef>
                <a:spcPct val="50000"/>
              </a:spcBef>
            </a:pPr>
            <a:r>
              <a:rPr lang="zh-CN" altLang="en-US" sz="3600" dirty="0">
                <a:latin typeface="Times New Roman" panose="02020603050405020304" pitchFamily="18" charset="0"/>
                <a:ea typeface="黑体" panose="02010609060101010101" pitchFamily="49" charset="-122"/>
              </a:rPr>
              <a:t>                    不是最好手段而是最有效手段</a:t>
            </a:r>
          </a:p>
        </p:txBody>
      </p:sp>
      <p:pic>
        <p:nvPicPr>
          <p:cNvPr id="61443" name="图片 6" descr="QQ截图20210902230741"/>
          <p:cNvPicPr>
            <a:picLocks noChangeAspect="1"/>
          </p:cNvPicPr>
          <p:nvPr/>
        </p:nvPicPr>
        <p:blipFill>
          <a:blip r:embed="rId2"/>
          <a:stretch>
            <a:fillRect/>
          </a:stretch>
        </p:blipFill>
        <p:spPr>
          <a:xfrm>
            <a:off x="98425" y="112713"/>
            <a:ext cx="5565775" cy="3306762"/>
          </a:xfrm>
          <a:prstGeom prst="rect">
            <a:avLst/>
          </a:prstGeom>
          <a:noFill/>
          <a:ln w="9525">
            <a:noFill/>
          </a:ln>
        </p:spPr>
      </p:pic>
      <p:sp>
        <p:nvSpPr>
          <p:cNvPr id="61445" name="文本框 4"/>
          <p:cNvSpPr txBox="1"/>
          <p:nvPr/>
        </p:nvSpPr>
        <p:spPr>
          <a:xfrm>
            <a:off x="87313" y="3419475"/>
            <a:ext cx="9056687" cy="2122488"/>
          </a:xfrm>
          <a:prstGeom prst="rect">
            <a:avLst/>
          </a:prstGeom>
          <a:noFill/>
          <a:ln w="9525">
            <a:noFill/>
          </a:ln>
        </p:spPr>
        <p:txBody>
          <a:bodyPr wrap="none" anchor="t" anchorCtr="0">
            <a:spAutoFit/>
          </a:bodyPr>
          <a:lstStyle/>
          <a:p>
            <a:r>
              <a:rPr lang="en-US" altLang="zh-CN" sz="2400" dirty="0">
                <a:latin typeface="Arial" panose="020B0604020202020204" pitchFamily="34" charset="0"/>
                <a:ea typeface="宋体" panose="02010600030101010101" pitchFamily="2" charset="-122"/>
              </a:rPr>
              <a:t>     </a:t>
            </a:r>
            <a:r>
              <a:rPr lang="zh-CN" altLang="en-US" sz="2400" u="sng" dirty="0">
                <a:solidFill>
                  <a:srgbClr val="C00000"/>
                </a:solidFill>
                <a:latin typeface="Arial" panose="020B0604020202020204" pitchFamily="34" charset="0"/>
                <a:ea typeface="宋体" panose="02010600030101010101" pitchFamily="2" charset="-122"/>
              </a:rPr>
              <a:t>阿富汗有</a:t>
            </a:r>
            <a:r>
              <a:rPr lang="en-US" altLang="zh-CN" sz="2400" u="sng" dirty="0">
                <a:solidFill>
                  <a:srgbClr val="C00000"/>
                </a:solidFill>
                <a:latin typeface="Arial" panose="020B0604020202020204" pitchFamily="34" charset="0"/>
                <a:ea typeface="宋体" panose="02010600030101010101" pitchFamily="2" charset="-122"/>
              </a:rPr>
              <a:t>3</a:t>
            </a:r>
            <a:r>
              <a:rPr lang="zh-CN" altLang="en-US" sz="2400" u="sng" dirty="0">
                <a:solidFill>
                  <a:srgbClr val="C00000"/>
                </a:solidFill>
                <a:latin typeface="Arial" panose="020B0604020202020204" pitchFamily="34" charset="0"/>
                <a:ea typeface="宋体" panose="02010600030101010101" pitchFamily="2" charset="-122"/>
              </a:rPr>
              <a:t>万多平民被美军杀死或因美军带来的战乱死亡，</a:t>
            </a:r>
          </a:p>
          <a:p>
            <a:r>
              <a:rPr lang="en-US" altLang="zh-CN" sz="2400" u="sng" dirty="0">
                <a:solidFill>
                  <a:srgbClr val="C00000"/>
                </a:solidFill>
                <a:latin typeface="Arial" panose="020B0604020202020204" pitchFamily="34" charset="0"/>
                <a:ea typeface="宋体" panose="02010600030101010101" pitchFamily="2" charset="-122"/>
              </a:rPr>
              <a:t>6</a:t>
            </a:r>
            <a:r>
              <a:rPr lang="zh-CN" altLang="en-US" sz="2400" u="sng" dirty="0">
                <a:solidFill>
                  <a:srgbClr val="C00000"/>
                </a:solidFill>
                <a:latin typeface="Arial" panose="020B0604020202020204" pitchFamily="34" charset="0"/>
                <a:ea typeface="宋体" panose="02010600030101010101" pitchFamily="2" charset="-122"/>
              </a:rPr>
              <a:t>万多平民受伤，约</a:t>
            </a:r>
            <a:r>
              <a:rPr lang="en-US" altLang="zh-CN" sz="2400" u="sng" dirty="0">
                <a:solidFill>
                  <a:srgbClr val="C00000"/>
                </a:solidFill>
                <a:latin typeface="Arial" panose="020B0604020202020204" pitchFamily="34" charset="0"/>
                <a:ea typeface="宋体" panose="02010600030101010101" pitchFamily="2" charset="-122"/>
              </a:rPr>
              <a:t>1100</a:t>
            </a:r>
            <a:r>
              <a:rPr lang="zh-CN" altLang="en-US" sz="2400" u="sng" dirty="0">
                <a:solidFill>
                  <a:srgbClr val="C00000"/>
                </a:solidFill>
                <a:latin typeface="Arial" panose="020B0604020202020204" pitchFamily="34" charset="0"/>
                <a:ea typeface="宋体" panose="02010600030101010101" pitchFamily="2" charset="-122"/>
              </a:rPr>
              <a:t>万人沦为难民；约</a:t>
            </a:r>
            <a:r>
              <a:rPr lang="en-US" altLang="zh-CN" sz="2400" u="sng" dirty="0">
                <a:solidFill>
                  <a:srgbClr val="C00000"/>
                </a:solidFill>
                <a:latin typeface="Arial" panose="020B0604020202020204" pitchFamily="34" charset="0"/>
                <a:ea typeface="宋体" panose="02010600030101010101" pitchFamily="2" charset="-122"/>
              </a:rPr>
              <a:t>72%</a:t>
            </a:r>
            <a:r>
              <a:rPr lang="zh-CN" altLang="en-US" sz="2400" u="sng" dirty="0">
                <a:solidFill>
                  <a:srgbClr val="C00000"/>
                </a:solidFill>
                <a:latin typeface="Arial" panose="020B0604020202020204" pitchFamily="34" charset="0"/>
                <a:ea typeface="宋体" panose="02010600030101010101" pitchFamily="2" charset="-122"/>
              </a:rPr>
              <a:t>的民众生活在</a:t>
            </a:r>
          </a:p>
          <a:p>
            <a:r>
              <a:rPr lang="zh-CN" altLang="en-US" sz="2400" u="sng" dirty="0">
                <a:solidFill>
                  <a:srgbClr val="C00000"/>
                </a:solidFill>
                <a:latin typeface="Arial" panose="020B0604020202020204" pitchFamily="34" charset="0"/>
                <a:ea typeface="宋体" panose="02010600030101010101" pitchFamily="2" charset="-122"/>
              </a:rPr>
              <a:t>贫困线以下，失业率高达</a:t>
            </a:r>
            <a:r>
              <a:rPr lang="en-US" altLang="zh-CN" sz="2400" u="sng" dirty="0">
                <a:solidFill>
                  <a:srgbClr val="C00000"/>
                </a:solidFill>
                <a:latin typeface="Arial" panose="020B0604020202020204" pitchFamily="34" charset="0"/>
                <a:ea typeface="宋体" panose="02010600030101010101" pitchFamily="2" charset="-122"/>
              </a:rPr>
              <a:t>38%</a:t>
            </a:r>
            <a:r>
              <a:rPr lang="zh-CN" altLang="en-US" sz="2400" u="sng" dirty="0">
                <a:solidFill>
                  <a:srgbClr val="C00000"/>
                </a:solidFill>
                <a:latin typeface="Arial" panose="020B0604020202020204" pitchFamily="34" charset="0"/>
                <a:ea typeface="宋体" panose="02010600030101010101" pitchFamily="2" charset="-122"/>
              </a:rPr>
              <a:t>；恐怖组织由个位数增长到</a:t>
            </a:r>
            <a:r>
              <a:rPr lang="en-US" altLang="zh-CN" sz="2400" u="sng" dirty="0">
                <a:solidFill>
                  <a:srgbClr val="C00000"/>
                </a:solidFill>
                <a:latin typeface="Arial" panose="020B0604020202020204" pitchFamily="34" charset="0"/>
                <a:ea typeface="宋体" panose="02010600030101010101" pitchFamily="2" charset="-122"/>
              </a:rPr>
              <a:t>20</a:t>
            </a:r>
            <a:r>
              <a:rPr lang="zh-CN" altLang="en-US" sz="2400" u="sng" dirty="0">
                <a:solidFill>
                  <a:srgbClr val="C00000"/>
                </a:solidFill>
                <a:latin typeface="Arial" panose="020B0604020202020204" pitchFamily="34" charset="0"/>
                <a:ea typeface="宋体" panose="02010600030101010101" pitchFamily="2" charset="-122"/>
              </a:rPr>
              <a:t>多个，</a:t>
            </a:r>
          </a:p>
          <a:p>
            <a:r>
              <a:rPr lang="zh-CN" altLang="en-US" sz="2400" u="sng" dirty="0">
                <a:solidFill>
                  <a:srgbClr val="C00000"/>
                </a:solidFill>
                <a:latin typeface="Arial" panose="020B0604020202020204" pitchFamily="34" charset="0"/>
                <a:ea typeface="宋体" panose="02010600030101010101" pitchFamily="2" charset="-122"/>
              </a:rPr>
              <a:t>今天阿富汗境内有一万多恐怖分子。</a:t>
            </a:r>
          </a:p>
          <a:p>
            <a:endParaRPr lang="zh-CN" altLang="en-US" dirty="0">
              <a:latin typeface="Arial" panose="020B0604020202020204" pitchFamily="34" charset="0"/>
              <a:ea typeface="宋体" panose="02010600030101010101" pitchFamily="2" charset="-122"/>
            </a:endParaRPr>
          </a:p>
          <a:p>
            <a:endParaRPr lang="zh-CN" altLang="en-US" dirty="0">
              <a:latin typeface="Arial" panose="020B0604020202020204" pitchFamily="34" charset="0"/>
              <a:ea typeface="宋体" panose="02010600030101010101" pitchFamily="2" charset="-122"/>
            </a:endParaRPr>
          </a:p>
        </p:txBody>
      </p:sp>
      <p:sp>
        <p:nvSpPr>
          <p:cNvPr id="2" name="文本框 1"/>
          <p:cNvSpPr txBox="1"/>
          <p:nvPr/>
        </p:nvSpPr>
        <p:spPr>
          <a:xfrm>
            <a:off x="174625" y="112713"/>
            <a:ext cx="7803441" cy="583565"/>
          </a:xfrm>
          <a:prstGeom prst="rect">
            <a:avLst/>
          </a:prstGeom>
          <a:noFill/>
        </p:spPr>
        <p:txBody>
          <a:bodyPr wrap="square" rtlCol="0">
            <a:spAutoFit/>
          </a:bodyPr>
          <a:lstStyle/>
          <a:p>
            <a:r>
              <a:rPr lang="zh-CN" altLang="en-US" sz="3200" dirty="0">
                <a:solidFill>
                  <a:srgbClr val="FF0000"/>
                </a:solidFill>
                <a:highlight>
                  <a:srgbClr val="FFFF00"/>
                </a:highlight>
              </a:rPr>
              <a:t>赢得战场，失去战争</a:t>
            </a:r>
          </a:p>
        </p:txBody>
      </p:sp>
      <p:sp>
        <p:nvSpPr>
          <p:cNvPr id="9" name="文本框 8"/>
          <p:cNvSpPr txBox="1"/>
          <p:nvPr/>
        </p:nvSpPr>
        <p:spPr>
          <a:xfrm>
            <a:off x="5715317" y="304846"/>
            <a:ext cx="4681536" cy="2553335"/>
          </a:xfrm>
          <a:prstGeom prst="rect">
            <a:avLst/>
          </a:prstGeom>
          <a:noFill/>
        </p:spPr>
        <p:txBody>
          <a:bodyPr wrap="square">
            <a:spAutoFit/>
          </a:bodyPr>
          <a:lstStyle/>
          <a:p>
            <a:r>
              <a:rPr lang="zh-CN" altLang="en-US" sz="3200" dirty="0">
                <a:solidFill>
                  <a:srgbClr val="C00000"/>
                </a:solidFill>
                <a:highlight>
                  <a:srgbClr val="FFFF00"/>
                </a:highlight>
              </a:rPr>
              <a:t>马克思：只有用</a:t>
            </a:r>
          </a:p>
          <a:p>
            <a:r>
              <a:rPr lang="zh-CN" altLang="en-US" sz="3200" dirty="0">
                <a:solidFill>
                  <a:srgbClr val="C00000"/>
                </a:solidFill>
                <a:highlight>
                  <a:srgbClr val="FFFF00"/>
                </a:highlight>
              </a:rPr>
              <a:t>被害者头颅做酒</a:t>
            </a:r>
          </a:p>
          <a:p>
            <a:r>
              <a:rPr lang="zh-CN" altLang="en-US" sz="3200" dirty="0">
                <a:solidFill>
                  <a:srgbClr val="C00000"/>
                </a:solidFill>
                <a:highlight>
                  <a:srgbClr val="FFFF00"/>
                </a:highlight>
              </a:rPr>
              <a:t>杯，才能喝下甜</a:t>
            </a:r>
          </a:p>
          <a:p>
            <a:r>
              <a:rPr lang="zh-CN" altLang="en-US" sz="3200" dirty="0">
                <a:solidFill>
                  <a:srgbClr val="C00000"/>
                </a:solidFill>
                <a:highlight>
                  <a:srgbClr val="FFFF00"/>
                </a:highlight>
              </a:rPr>
              <a:t>美的酒浆（</a:t>
            </a:r>
            <a:r>
              <a:rPr lang="zh-CN" altLang="en-US" sz="3200" b="1" u="sng" dirty="0">
                <a:solidFill>
                  <a:srgbClr val="C00000"/>
                </a:solidFill>
                <a:highlight>
                  <a:srgbClr val="FFFF00"/>
                </a:highlight>
              </a:rPr>
              <a:t>资本</a:t>
            </a:r>
          </a:p>
          <a:p>
            <a:r>
              <a:rPr lang="zh-CN" altLang="en-US" sz="3200" b="1" u="sng" dirty="0">
                <a:solidFill>
                  <a:srgbClr val="C00000"/>
                </a:solidFill>
                <a:highlight>
                  <a:srgbClr val="FFFF00"/>
                </a:highlight>
              </a:rPr>
              <a:t>增值的逻辑</a:t>
            </a:r>
            <a:r>
              <a:rPr lang="zh-CN" altLang="en-US" sz="3200" dirty="0">
                <a:solidFill>
                  <a:srgbClr val="C00000"/>
                </a:solidFill>
                <a:highlight>
                  <a:srgbClr val="FFFF00"/>
                </a:highligh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checkerboard(across)">
                                      <p:cBhvr>
                                        <p:cTn id="7"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7" descr="huobi2_0373"/>
          <p:cNvPicPr>
            <a:picLocks noChangeAspect="1"/>
          </p:cNvPicPr>
          <p:nvPr/>
        </p:nvPicPr>
        <p:blipFill>
          <a:blip r:embed="rId2"/>
          <a:stretch>
            <a:fillRect/>
          </a:stretch>
        </p:blipFill>
        <p:spPr>
          <a:xfrm>
            <a:off x="1476375" y="2205038"/>
            <a:ext cx="5905500" cy="3808412"/>
          </a:xfrm>
          <a:prstGeom prst="rect">
            <a:avLst/>
          </a:prstGeom>
          <a:noFill/>
          <a:ln w="9525">
            <a:noFill/>
          </a:ln>
        </p:spPr>
      </p:pic>
      <p:sp>
        <p:nvSpPr>
          <p:cNvPr id="63490" name="Text Box 20"/>
          <p:cNvSpPr txBox="1"/>
          <p:nvPr/>
        </p:nvSpPr>
        <p:spPr>
          <a:xfrm>
            <a:off x="684213" y="1341438"/>
            <a:ext cx="4824412" cy="641350"/>
          </a:xfrm>
          <a:prstGeom prst="rect">
            <a:avLst/>
          </a:prstGeom>
          <a:noFill/>
          <a:ln w="9525">
            <a:noFill/>
          </a:ln>
        </p:spPr>
        <p:txBody>
          <a:bodyPr anchor="t" anchorCtr="0">
            <a:spAutoFit/>
          </a:bodyPr>
          <a:lstStyle/>
          <a:p>
            <a:pPr algn="ctr">
              <a:spcBef>
                <a:spcPct val="50000"/>
              </a:spcBef>
            </a:pPr>
            <a:r>
              <a:rPr lang="zh-CN" altLang="en-US" sz="3600" dirty="0">
                <a:solidFill>
                  <a:schemeClr val="accent2"/>
                </a:solidFill>
                <a:latin typeface="Times New Roman" panose="02020603050405020304" pitchFamily="18" charset="0"/>
                <a:ea typeface="黑体" panose="02010609060101010101" pitchFamily="49" charset="-122"/>
              </a:rPr>
              <a:t>与军事有关的其他活动</a:t>
            </a:r>
            <a:r>
              <a:rPr lang="zh-CN" altLang="en-US" sz="3600" dirty="0">
                <a:latin typeface="Times New Roman" panose="02020603050405020304" pitchFamily="18" charset="0"/>
                <a:ea typeface="黑体" panose="02010609060101010101" pitchFamily="49" charset="-122"/>
              </a:rPr>
              <a:t> </a:t>
            </a:r>
          </a:p>
        </p:txBody>
      </p:sp>
      <p:pic>
        <p:nvPicPr>
          <p:cNvPr id="43012" name="Picture 24" descr="20060913153746137"/>
          <p:cNvPicPr>
            <a:picLocks noChangeAspect="1"/>
          </p:cNvPicPr>
          <p:nvPr/>
        </p:nvPicPr>
        <p:blipFill>
          <a:blip r:embed="rId3"/>
          <a:stretch>
            <a:fillRect/>
          </a:stretch>
        </p:blipFill>
        <p:spPr>
          <a:xfrm>
            <a:off x="1835150" y="2349500"/>
            <a:ext cx="4824413" cy="3163888"/>
          </a:xfrm>
          <a:prstGeom prst="rect">
            <a:avLst/>
          </a:prstGeom>
          <a:noFill/>
          <a:ln w="9525">
            <a:noFill/>
          </a:ln>
        </p:spPr>
      </p:pic>
      <p:pic>
        <p:nvPicPr>
          <p:cNvPr id="43013" name="Picture 29" descr="nj050314034"/>
          <p:cNvPicPr>
            <a:picLocks noChangeAspect="1"/>
          </p:cNvPicPr>
          <p:nvPr/>
        </p:nvPicPr>
        <p:blipFill>
          <a:blip r:embed="rId4"/>
          <a:stretch>
            <a:fillRect/>
          </a:stretch>
        </p:blipFill>
        <p:spPr>
          <a:xfrm>
            <a:off x="1619250" y="2276475"/>
            <a:ext cx="5545138" cy="3576638"/>
          </a:xfrm>
          <a:prstGeom prst="rect">
            <a:avLst/>
          </a:prstGeom>
          <a:noFill/>
          <a:ln w="9525">
            <a:noFill/>
          </a:ln>
        </p:spPr>
      </p:pic>
      <p:pic>
        <p:nvPicPr>
          <p:cNvPr id="43014" name="Picture 4" descr="8ff4c9e800bc4fffd539c986">
            <a:hlinkClick r:id="rId5" action="ppaction://hlinkfile"/>
          </p:cNvPr>
          <p:cNvPicPr>
            <a:picLocks noChangeAspect="1"/>
          </p:cNvPicPr>
          <p:nvPr/>
        </p:nvPicPr>
        <p:blipFill>
          <a:blip r:embed="rId6"/>
          <a:stretch>
            <a:fillRect/>
          </a:stretch>
        </p:blipFill>
        <p:spPr>
          <a:xfrm>
            <a:off x="1500188" y="2214563"/>
            <a:ext cx="5572125" cy="3698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diamond(in)">
                                      <p:cBhvr>
                                        <p:cTn id="7" dur="2000"/>
                                        <p:tgtEl>
                                          <p:spTgt spid="43013"/>
                                        </p:tgtEl>
                                      </p:cBhvr>
                                    </p:animEffect>
                                  </p:childTnLst>
                                  <p:subTnLst>
                                    <p:set>
                                      <p:cBhvr override="childStyle">
                                        <p:cTn dur="1" fill="hold" display="0" masterRel="nextClick" afterEffect="1"/>
                                        <p:tgtEl>
                                          <p:spTgt spid="4301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010"/>
                                        </p:tgtEl>
                                        <p:attrNameLst>
                                          <p:attrName>style.visibility</p:attrName>
                                        </p:attrNameLst>
                                      </p:cBhvr>
                                      <p:to>
                                        <p:strVal val="visible"/>
                                      </p:to>
                                    </p:set>
                                    <p:animEffect transition="in" filter="blinds(horizontal)">
                                      <p:cBhvr>
                                        <p:cTn id="12" dur="2000"/>
                                        <p:tgtEl>
                                          <p:spTgt spid="43010"/>
                                        </p:tgtEl>
                                      </p:cBhvr>
                                    </p:animEffect>
                                  </p:childTnLst>
                                  <p:subTnLst>
                                    <p:set>
                                      <p:cBhvr override="childStyle">
                                        <p:cTn dur="1" fill="hold" display="0" masterRel="nextClick" afterEffect="1"/>
                                        <p:tgtEl>
                                          <p:spTgt spid="430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3012"/>
                                        </p:tgtEl>
                                        <p:attrNameLst>
                                          <p:attrName>style.visibility</p:attrName>
                                        </p:attrNameLst>
                                      </p:cBhvr>
                                      <p:to>
                                        <p:strVal val="visible"/>
                                      </p:to>
                                    </p:set>
                                    <p:animEffect transition="in" filter="box(in)">
                                      <p:cBhvr>
                                        <p:cTn id="17" dur="2000"/>
                                        <p:tgtEl>
                                          <p:spTgt spid="43012"/>
                                        </p:tgtEl>
                                      </p:cBhvr>
                                    </p:animEffect>
                                  </p:childTnLst>
                                  <p:subTnLst>
                                    <p:set>
                                      <p:cBhvr override="childStyle">
                                        <p:cTn dur="1" fill="hold" display="0" masterRel="nextClick" afterEffect="1"/>
                                        <p:tgtEl>
                                          <p:spTgt spid="4301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43014"/>
                                        </p:tgtEl>
                                        <p:attrNameLst>
                                          <p:attrName>style.visibility</p:attrName>
                                        </p:attrNameLst>
                                      </p:cBhvr>
                                      <p:to>
                                        <p:strVal val="visible"/>
                                      </p:to>
                                    </p:set>
                                    <p:animEffect transition="in" filter="diamond(in)">
                                      <p:cBhvr>
                                        <p:cTn id="22" dur="2000"/>
                                        <p:tgtEl>
                                          <p:spTgt spid="4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8600" y="152400"/>
            <a:ext cx="8593455" cy="1076325"/>
          </a:xfrm>
          <a:prstGeom prst="rect">
            <a:avLst/>
          </a:prstGeom>
          <a:noFill/>
        </p:spPr>
        <p:txBody>
          <a:bodyPr wrap="square" rtlCol="0">
            <a:spAutoFit/>
          </a:bodyPr>
          <a:lstStyle/>
          <a:p>
            <a:r>
              <a:rPr lang="en-US" altLang="zh-CN" sz="3200"/>
              <a:t>      </a:t>
            </a:r>
            <a:r>
              <a:rPr lang="en-US" altLang="zh-CN" sz="3200">
                <a:solidFill>
                  <a:srgbClr val="FF0000"/>
                </a:solidFill>
                <a:highlight>
                  <a:srgbClr val="FFFF00"/>
                </a:highlight>
                <a:latin typeface="华文新魏" panose="02010800040101010101" pitchFamily="2" charset="-122"/>
                <a:ea typeface="华文新魏" panose="02010800040101010101" pitchFamily="2" charset="-122"/>
                <a:cs typeface="华文新魏" panose="02010800040101010101" pitchFamily="2" charset="-122"/>
              </a:rPr>
              <a:t>2024</a:t>
            </a:r>
            <a:r>
              <a:rPr lang="zh-CN" altLang="en-US" sz="3200">
                <a:solidFill>
                  <a:srgbClr val="FF0000"/>
                </a:solidFill>
                <a:highlight>
                  <a:srgbClr val="FFFF00"/>
                </a:highlight>
                <a:latin typeface="华文新魏" panose="02010800040101010101" pitchFamily="2" charset="-122"/>
                <a:ea typeface="华文新魏" panose="02010800040101010101" pitchFamily="2" charset="-122"/>
                <a:cs typeface="华文新魏" panose="02010800040101010101" pitchFamily="2" charset="-122"/>
              </a:rPr>
              <a:t>年二月十日正月初一：中国空间站的欢乐中国年</a:t>
            </a:r>
          </a:p>
        </p:txBody>
      </p:sp>
      <p:pic>
        <p:nvPicPr>
          <p:cNvPr id="3" name="图片 2" descr="QQ截图20240217230033"/>
          <p:cNvPicPr>
            <a:picLocks noChangeAspect="1"/>
          </p:cNvPicPr>
          <p:nvPr/>
        </p:nvPicPr>
        <p:blipFill>
          <a:blip r:embed="rId2"/>
          <a:stretch>
            <a:fillRect/>
          </a:stretch>
        </p:blipFill>
        <p:spPr>
          <a:xfrm>
            <a:off x="635" y="1676400"/>
            <a:ext cx="9143365" cy="48069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2"/>
          <p:cNvSpPr txBox="1"/>
          <p:nvPr/>
        </p:nvSpPr>
        <p:spPr>
          <a:xfrm>
            <a:off x="2143125" y="1214438"/>
            <a:ext cx="4343400" cy="641350"/>
          </a:xfrm>
          <a:prstGeom prst="rect">
            <a:avLst/>
          </a:prstGeom>
          <a:noFill/>
          <a:ln w="9525">
            <a:noFill/>
          </a:ln>
        </p:spPr>
        <p:txBody>
          <a:bodyPr anchor="t" anchorCtr="0">
            <a:spAutoFit/>
          </a:bodyPr>
          <a:lstStyle/>
          <a:p>
            <a:pPr algn="ctr">
              <a:spcBef>
                <a:spcPct val="50000"/>
              </a:spcBef>
            </a:pPr>
            <a:r>
              <a:rPr lang="zh-CN" altLang="en-US" sz="3600" dirty="0">
                <a:solidFill>
                  <a:srgbClr val="FF0000"/>
                </a:solidFill>
                <a:latin typeface="Times New Roman" panose="02020603050405020304" pitchFamily="18" charset="0"/>
                <a:ea typeface="黑体" panose="02010609060101010101" pitchFamily="49" charset="-122"/>
              </a:rPr>
              <a:t>思考题</a:t>
            </a:r>
          </a:p>
        </p:txBody>
      </p:sp>
      <p:sp>
        <p:nvSpPr>
          <p:cNvPr id="65538" name="Text Box 3"/>
          <p:cNvSpPr txBox="1"/>
          <p:nvPr/>
        </p:nvSpPr>
        <p:spPr>
          <a:xfrm>
            <a:off x="714375" y="2071688"/>
            <a:ext cx="7467600" cy="2800350"/>
          </a:xfrm>
          <a:prstGeom prst="rect">
            <a:avLst/>
          </a:prstGeom>
          <a:noFill/>
          <a:ln w="9525">
            <a:noFill/>
          </a:ln>
        </p:spPr>
        <p:txBody>
          <a:bodyPr anchor="t" anchorCtr="0">
            <a:spAutoFit/>
          </a:bodyPr>
          <a:lstStyle/>
          <a:p>
            <a:pPr>
              <a:spcBef>
                <a:spcPct val="50000"/>
              </a:spcBef>
            </a:pPr>
            <a:r>
              <a:rPr lang="en-US" altLang="zh-CN" sz="3200" dirty="0">
                <a:latin typeface="华文新魏" panose="02010800040101010101" pitchFamily="2" charset="-122"/>
                <a:ea typeface="华文新魏" panose="02010800040101010101" pitchFamily="2" charset="-122"/>
              </a:rPr>
              <a:t>1.</a:t>
            </a:r>
            <a:r>
              <a:rPr lang="zh-CN" altLang="en-US" sz="3200" dirty="0">
                <a:latin typeface="华文新魏" panose="02010800040101010101" pitchFamily="2" charset="-122"/>
                <a:ea typeface="华文新魏" panose="02010800040101010101" pitchFamily="2" charset="-122"/>
              </a:rPr>
              <a:t>什么是国防，国防的四要素是什么？</a:t>
            </a:r>
          </a:p>
          <a:p>
            <a:pPr>
              <a:spcBef>
                <a:spcPct val="50000"/>
              </a:spcBef>
            </a:pPr>
            <a:r>
              <a:rPr lang="en-US" altLang="zh-CN" sz="3200" dirty="0">
                <a:latin typeface="华文新魏" panose="02010800040101010101" pitchFamily="2" charset="-122"/>
                <a:ea typeface="华文新魏" panose="02010800040101010101" pitchFamily="2" charset="-122"/>
              </a:rPr>
              <a:t>2.</a:t>
            </a:r>
            <a:r>
              <a:rPr lang="zh-CN" altLang="en-US" sz="3200" dirty="0">
                <a:latin typeface="华文新魏" panose="02010800040101010101" pitchFamily="2" charset="-122"/>
                <a:ea typeface="华文新魏" panose="02010800040101010101" pitchFamily="2" charset="-122"/>
              </a:rPr>
              <a:t>国防历史的启示是什么？</a:t>
            </a:r>
          </a:p>
          <a:p>
            <a:pPr>
              <a:spcBef>
                <a:spcPct val="50000"/>
              </a:spcBef>
            </a:pPr>
            <a:r>
              <a:rPr lang="en-US" altLang="zh-CN" sz="3200" dirty="0">
                <a:latin typeface="华文新魏" panose="02010800040101010101" pitchFamily="2" charset="-122"/>
                <a:ea typeface="华文新魏" panose="02010800040101010101" pitchFamily="2" charset="-122"/>
              </a:rPr>
              <a:t>3.</a:t>
            </a:r>
            <a:r>
              <a:rPr lang="zh-CN" altLang="en-US" sz="3200" dirty="0">
                <a:latin typeface="华文新魏" panose="02010800040101010101" pitchFamily="2" charset="-122"/>
                <a:ea typeface="华文新魏" panose="02010800040101010101" pitchFamily="2" charset="-122"/>
              </a:rPr>
              <a:t>现代国防的特征体现在哪些方面？</a:t>
            </a:r>
          </a:p>
          <a:p>
            <a:pPr>
              <a:spcBef>
                <a:spcPct val="50000"/>
              </a:spcBef>
            </a:pPr>
            <a:r>
              <a:rPr lang="en-US" altLang="zh-CN" sz="3200" dirty="0">
                <a:latin typeface="华文新魏" panose="02010800040101010101" pitchFamily="2" charset="-122"/>
                <a:ea typeface="华文新魏" panose="02010800040101010101" pitchFamily="2" charset="-122"/>
              </a:rPr>
              <a:t>4.</a:t>
            </a:r>
            <a:r>
              <a:rPr lang="zh-CN" altLang="en-US" sz="3200" dirty="0">
                <a:latin typeface="华文新魏" panose="02010800040101010101" pitchFamily="2" charset="-122"/>
                <a:ea typeface="华文新魏" panose="02010800040101010101" pitchFamily="2" charset="-122"/>
              </a:rPr>
              <a:t>我国公民的国防义务和权利有哪些？</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6" descr="f958981803a319924bedbc25_副本"/>
          <p:cNvPicPr>
            <a:picLocks noChangeAspect="1"/>
          </p:cNvPicPr>
          <p:nvPr/>
        </p:nvPicPr>
        <p:blipFill>
          <a:blip r:embed="rId2"/>
          <a:stretch>
            <a:fillRect/>
          </a:stretch>
        </p:blipFill>
        <p:spPr>
          <a:xfrm>
            <a:off x="0" y="1125538"/>
            <a:ext cx="9144000" cy="5886450"/>
          </a:xfrm>
          <a:prstGeom prst="rect">
            <a:avLst/>
          </a:prstGeom>
          <a:noFill/>
          <a:ln w="9525">
            <a:noFill/>
          </a:ln>
        </p:spPr>
      </p:pic>
      <p:pic>
        <p:nvPicPr>
          <p:cNvPr id="11266" name="图片 2" descr="a0ca99d6002e441607088ba8.jpg"/>
          <p:cNvPicPr>
            <a:picLocks noChangeAspect="1"/>
          </p:cNvPicPr>
          <p:nvPr/>
        </p:nvPicPr>
        <p:blipFill>
          <a:blip r:embed="rId3"/>
          <a:stretch>
            <a:fillRect/>
          </a:stretch>
        </p:blipFill>
        <p:spPr>
          <a:xfrm>
            <a:off x="0" y="1071563"/>
            <a:ext cx="9144000" cy="524192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p:cNvSpPr>
          <p:nvPr>
            <p:ph type="title" idx="4294967295"/>
          </p:nvPr>
        </p:nvSpPr>
        <p:spPr/>
        <p:txBody>
          <a:bodyPr vert="horz" wrap="square" lIns="91440" tIns="45720" rIns="91440" bIns="45720" anchor="ctr" anchorCtr="0"/>
          <a:lstStyle/>
          <a:p>
            <a:endParaRPr lang="zh-CN" altLang="zh-CN" dirty="0"/>
          </a:p>
        </p:txBody>
      </p:sp>
      <p:sp>
        <p:nvSpPr>
          <p:cNvPr id="12290" name="Rectangle 3"/>
          <p:cNvSpPr>
            <a:spLocks noGrp="1"/>
          </p:cNvSpPr>
          <p:nvPr>
            <p:ph type="body" idx="4294967295"/>
          </p:nvPr>
        </p:nvSpPr>
        <p:spPr>
          <a:xfrm>
            <a:off x="0" y="153988"/>
            <a:ext cx="8686800" cy="6551612"/>
          </a:xfrm>
        </p:spPr>
        <p:txBody>
          <a:bodyPr vert="horz" wrap="square" lIns="91440" tIns="45720" rIns="91440" bIns="45720" anchor="t" anchorCtr="0"/>
          <a:lstStyle/>
          <a:p>
            <a:pPr marL="0" indent="0">
              <a:buNone/>
            </a:pPr>
            <a:endParaRPr lang="zh-CN" altLang="zh-CN" dirty="0"/>
          </a:p>
        </p:txBody>
      </p:sp>
      <p:pic>
        <p:nvPicPr>
          <p:cNvPr id="12291" name="Picture 4" descr="QQ截图20140212122323"/>
          <p:cNvPicPr>
            <a:picLocks noChangeAspect="1"/>
          </p:cNvPicPr>
          <p:nvPr/>
        </p:nvPicPr>
        <p:blipFill>
          <a:blip r:embed="rId2"/>
          <a:stretch>
            <a:fillRect/>
          </a:stretch>
        </p:blipFill>
        <p:spPr>
          <a:xfrm>
            <a:off x="2057400" y="152400"/>
            <a:ext cx="6276975" cy="4781550"/>
          </a:xfrm>
          <a:prstGeom prst="rect">
            <a:avLst/>
          </a:prstGeom>
          <a:noFill/>
          <a:ln w="9525">
            <a:noFill/>
          </a:ln>
        </p:spPr>
      </p:pic>
      <p:sp>
        <p:nvSpPr>
          <p:cNvPr id="12292" name="Text Box 5"/>
          <p:cNvSpPr txBox="1"/>
          <p:nvPr/>
        </p:nvSpPr>
        <p:spPr>
          <a:xfrm>
            <a:off x="1828800" y="5181600"/>
            <a:ext cx="7315200" cy="1198563"/>
          </a:xfrm>
          <a:prstGeom prst="rect">
            <a:avLst/>
          </a:prstGeom>
          <a:noFill/>
          <a:ln w="9525">
            <a:noFill/>
          </a:ln>
        </p:spPr>
        <p:txBody>
          <a:bodyPr anchor="t" anchorCtr="0">
            <a:spAutoFit/>
          </a:bodyPr>
          <a:lstStyle/>
          <a:p>
            <a:r>
              <a:rPr lang="en-US" altLang="zh-CN" sz="2400" dirty="0">
                <a:latin typeface="Arial" panose="020B0604020202020204" pitchFamily="34" charset="0"/>
                <a:ea typeface="黑体" panose="02010609060101010101" pitchFamily="49" charset="-122"/>
              </a:rPr>
              <a:t>1894</a:t>
            </a:r>
            <a:r>
              <a:rPr lang="zh-CN" altLang="en-US" sz="2400" dirty="0">
                <a:latin typeface="Arial" panose="020B0604020202020204" pitchFamily="34" charset="0"/>
                <a:ea typeface="黑体" panose="02010609060101010101" pitchFamily="49" charset="-122"/>
              </a:rPr>
              <a:t>年 </a:t>
            </a:r>
            <a:r>
              <a:rPr lang="en-US" altLang="zh-CN" sz="2400" dirty="0">
                <a:latin typeface="Arial" panose="020B0604020202020204" pitchFamily="34" charset="0"/>
                <a:ea typeface="黑体" panose="02010609060101010101" pitchFamily="49" charset="-122"/>
              </a:rPr>
              <a:t>,</a:t>
            </a:r>
            <a:r>
              <a:rPr lang="zh-CN" altLang="en-US" sz="2400" dirty="0">
                <a:latin typeface="Arial" panose="020B0604020202020204" pitchFamily="34" charset="0"/>
                <a:ea typeface="黑体" panose="02010609060101010101" pitchFamily="49" charset="-122"/>
              </a:rPr>
              <a:t>中日甲午战争时</a:t>
            </a:r>
            <a:r>
              <a:rPr lang="en-US" altLang="zh-CN" sz="2400" dirty="0">
                <a:latin typeface="Arial" panose="020B0604020202020204" pitchFamily="34" charset="0"/>
                <a:ea typeface="黑体" panose="02010609060101010101" pitchFamily="49" charset="-122"/>
              </a:rPr>
              <a:t>,</a:t>
            </a:r>
            <a:r>
              <a:rPr lang="zh-CN" altLang="en-US" sz="2400" dirty="0">
                <a:latin typeface="Arial" panose="020B0604020202020204" pitchFamily="34" charset="0"/>
                <a:ea typeface="黑体" panose="02010609060101010101" pitchFamily="49" charset="-122"/>
              </a:rPr>
              <a:t>中国</a:t>
            </a:r>
            <a:r>
              <a:rPr lang="en-US" altLang="zh-CN" sz="2400" dirty="0">
                <a:latin typeface="Arial" panose="020B0604020202020204" pitchFamily="34" charset="0"/>
                <a:ea typeface="黑体" panose="02010609060101010101" pitchFamily="49" charset="-122"/>
              </a:rPr>
              <a:t>GDP</a:t>
            </a:r>
            <a:r>
              <a:rPr lang="zh-CN" altLang="en-US" sz="2400" dirty="0">
                <a:latin typeface="Arial" panose="020B0604020202020204" pitchFamily="34" charset="0"/>
                <a:ea typeface="黑体" panose="02010609060101010101" pitchFamily="49" charset="-122"/>
              </a:rPr>
              <a:t>是日本的</a:t>
            </a:r>
            <a:r>
              <a:rPr lang="en-US" altLang="zh-CN" sz="2400" dirty="0">
                <a:latin typeface="Arial" panose="020B0604020202020204" pitchFamily="34" charset="0"/>
                <a:ea typeface="黑体" panose="02010609060101010101" pitchFamily="49" charset="-122"/>
              </a:rPr>
              <a:t>5</a:t>
            </a:r>
            <a:r>
              <a:rPr lang="zh-CN" altLang="en-US" sz="2400" dirty="0">
                <a:latin typeface="Arial" panose="020B0604020202020204" pitchFamily="34" charset="0"/>
                <a:ea typeface="黑体" panose="02010609060101010101" pitchFamily="49" charset="-122"/>
              </a:rPr>
              <a:t>倍，可是在</a:t>
            </a:r>
            <a:r>
              <a:rPr lang="en-US" altLang="zh-CN" sz="2400" dirty="0">
                <a:latin typeface="Arial" panose="020B0604020202020204" pitchFamily="34" charset="0"/>
                <a:ea typeface="黑体" panose="02010609060101010101" pitchFamily="49" charset="-122"/>
              </a:rPr>
              <a:t>1894</a:t>
            </a:r>
            <a:r>
              <a:rPr lang="zh-CN" altLang="en-US" sz="2400" dirty="0">
                <a:latin typeface="Arial" panose="020B0604020202020204" pitchFamily="34" charset="0"/>
                <a:ea typeface="黑体" panose="02010609060101010101" pitchFamily="49" charset="-122"/>
              </a:rPr>
              <a:t>年</a:t>
            </a:r>
            <a:r>
              <a:rPr lang="en-US" altLang="zh-CN" sz="2400" dirty="0">
                <a:latin typeface="Arial" panose="020B0604020202020204" pitchFamily="34" charset="0"/>
                <a:ea typeface="黑体" panose="02010609060101010101" pitchFamily="49" charset="-122"/>
              </a:rPr>
              <a:t>—1895</a:t>
            </a:r>
            <a:r>
              <a:rPr lang="zh-CN" altLang="en-US" sz="2400" dirty="0">
                <a:latin typeface="Arial" panose="020B0604020202020204" pitchFamily="34" charset="0"/>
                <a:ea typeface="黑体" panose="02010609060101010101" pitchFamily="49" charset="-122"/>
              </a:rPr>
              <a:t>年的</a:t>
            </a:r>
            <a:r>
              <a:rPr lang="zh-CN" altLang="en-US" sz="2400" dirty="0">
                <a:solidFill>
                  <a:srgbClr val="FF0000"/>
                </a:solidFill>
                <a:latin typeface="Arial" panose="020B0604020202020204" pitchFamily="34" charset="0"/>
                <a:ea typeface="黑体" panose="02010609060101010101" pitchFamily="49" charset="-122"/>
                <a:hlinkClick r:id="rId3"/>
              </a:rPr>
              <a:t>甲午战争</a:t>
            </a:r>
            <a:r>
              <a:rPr lang="zh-CN" altLang="en-US" sz="2400" dirty="0">
                <a:latin typeface="Arial" panose="020B0604020202020204" pitchFamily="34" charset="0"/>
                <a:ea typeface="黑体" panose="02010609060101010101" pitchFamily="49" charset="-122"/>
              </a:rPr>
              <a:t>中，世界第八、亚洲第一的北洋舰队全军覆没。 </a:t>
            </a:r>
          </a:p>
        </p:txBody>
      </p:sp>
      <p:sp>
        <p:nvSpPr>
          <p:cNvPr id="12293" name="Text Box 6"/>
          <p:cNvSpPr txBox="1"/>
          <p:nvPr/>
        </p:nvSpPr>
        <p:spPr>
          <a:xfrm>
            <a:off x="304800" y="382588"/>
            <a:ext cx="1447800" cy="5508625"/>
          </a:xfrm>
          <a:prstGeom prst="rect">
            <a:avLst/>
          </a:prstGeom>
          <a:noFill/>
          <a:ln w="9525">
            <a:noFill/>
          </a:ln>
        </p:spPr>
        <p:txBody>
          <a:bodyPr anchor="t" anchorCtr="0">
            <a:spAutoFit/>
          </a:bodyPr>
          <a:lstStyle/>
          <a:p>
            <a:r>
              <a:rPr lang="zh-CN" altLang="en-US" sz="3200" dirty="0">
                <a:latin typeface="Arial" panose="020B0604020202020204" pitchFamily="34" charset="0"/>
                <a:ea typeface="宋体" panose="02010600030101010101" pitchFamily="2" charset="-122"/>
              </a:rPr>
              <a:t>2014年2月18日习近平会连战忆甲午：</a:t>
            </a:r>
            <a:r>
              <a:rPr lang="zh-CN" altLang="en-US" sz="3200" b="1" dirty="0">
                <a:solidFill>
                  <a:srgbClr val="FF0000"/>
                </a:solidFill>
                <a:latin typeface="Arial" panose="020B0604020202020204" pitchFamily="34" charset="0"/>
                <a:ea typeface="宋体" panose="02010600030101010101" pitchFamily="2" charset="-122"/>
              </a:rPr>
              <a:t>甲午战争给中华民族留下剜心之痛！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8"/>
          <p:cNvSpPr txBox="1"/>
          <p:nvPr/>
        </p:nvSpPr>
        <p:spPr>
          <a:xfrm>
            <a:off x="0" y="2514600"/>
            <a:ext cx="8994775" cy="3455988"/>
          </a:xfrm>
          <a:prstGeom prst="rect">
            <a:avLst/>
          </a:prstGeom>
          <a:noFill/>
          <a:ln w="9525">
            <a:noFill/>
          </a:ln>
          <a:effectLst>
            <a:outerShdw dist="35921" dir="2699999" algn="ctr" rotWithShape="0">
              <a:srgbClr val="FF0000"/>
            </a:outerShdw>
          </a:effectLst>
        </p:spPr>
        <p:txBody>
          <a:bodyPr anchor="t" anchorCtr="0">
            <a:spAutoFit/>
          </a:bodyPr>
          <a:lstStyle/>
          <a:p>
            <a:pPr algn="ctr">
              <a:spcBef>
                <a:spcPct val="20000"/>
              </a:spcBef>
            </a:pPr>
            <a:r>
              <a:rPr lang="zh-CN" altLang="en-US" sz="4800" b="1" dirty="0">
                <a:solidFill>
                  <a:schemeClr val="tx2"/>
                </a:solidFill>
                <a:latin typeface="Times New Roman" panose="02020603050405020304" pitchFamily="18" charset="0"/>
                <a:ea typeface="隶书" panose="02010509060101010101" pitchFamily="49" charset="-122"/>
              </a:rPr>
              <a:t>天下兴亡、匹夫有责的爱国情怀;</a:t>
            </a:r>
          </a:p>
          <a:p>
            <a:pPr algn="ctr">
              <a:spcBef>
                <a:spcPct val="20000"/>
              </a:spcBef>
            </a:pPr>
            <a:r>
              <a:rPr lang="zh-CN" altLang="en-US" sz="4800" b="1" dirty="0">
                <a:solidFill>
                  <a:schemeClr val="tx2"/>
                </a:solidFill>
                <a:latin typeface="Times New Roman" panose="02020603050405020304" pitchFamily="18" charset="0"/>
                <a:ea typeface="隶书" panose="02010509060101010101" pitchFamily="49" charset="-122"/>
              </a:rPr>
              <a:t>视死如归、宁死不屈的民族气节;</a:t>
            </a:r>
          </a:p>
          <a:p>
            <a:pPr algn="ctr">
              <a:spcBef>
                <a:spcPct val="20000"/>
              </a:spcBef>
            </a:pPr>
            <a:r>
              <a:rPr lang="zh-CN" altLang="en-US" sz="4800" b="1" dirty="0">
                <a:solidFill>
                  <a:schemeClr val="tx2"/>
                </a:solidFill>
                <a:latin typeface="Times New Roman" panose="02020603050405020304" pitchFamily="18" charset="0"/>
                <a:ea typeface="隶书" panose="02010509060101010101" pitchFamily="49" charset="-122"/>
              </a:rPr>
              <a:t>不畏强暴、血战到底的英雄气概;</a:t>
            </a:r>
          </a:p>
          <a:p>
            <a:pPr algn="ctr">
              <a:spcBef>
                <a:spcPct val="20000"/>
              </a:spcBef>
            </a:pPr>
            <a:r>
              <a:rPr lang="zh-CN" altLang="en-US" sz="4800" b="1" dirty="0">
                <a:solidFill>
                  <a:schemeClr val="tx2"/>
                </a:solidFill>
                <a:latin typeface="Times New Roman" panose="02020603050405020304" pitchFamily="18" charset="0"/>
                <a:ea typeface="隶书" panose="02010509060101010101" pitchFamily="49" charset="-122"/>
              </a:rPr>
              <a:t>百折不挠、坚韧不拔的必胜信念</a:t>
            </a:r>
          </a:p>
        </p:txBody>
      </p:sp>
      <p:sp>
        <p:nvSpPr>
          <p:cNvPr id="22530" name="矩形 4"/>
          <p:cNvSpPr/>
          <p:nvPr/>
        </p:nvSpPr>
        <p:spPr>
          <a:xfrm>
            <a:off x="4200525" y="1747838"/>
            <a:ext cx="3902075" cy="830262"/>
          </a:xfrm>
          <a:prstGeom prst="rect">
            <a:avLst/>
          </a:prstGeom>
          <a:noFill/>
          <a:ln w="9525">
            <a:noFill/>
          </a:ln>
        </p:spPr>
        <p:txBody>
          <a:bodyPr anchor="t" anchorCtr="0">
            <a:spAutoFit/>
          </a:bodyPr>
          <a:lstStyle/>
          <a:p>
            <a:r>
              <a:rPr lang="zh-CN" altLang="en-US" sz="2400" dirty="0">
                <a:latin typeface="华文新魏" panose="02010800040101010101" pitchFamily="2" charset="-122"/>
                <a:ea typeface="华文新魏" panose="02010800040101010101" pitchFamily="2" charset="-122"/>
              </a:rPr>
              <a:t>习近平在纪念抗战胜利</a:t>
            </a:r>
            <a:r>
              <a:rPr lang="en-US" altLang="zh-CN" sz="2400" dirty="0">
                <a:latin typeface="华文新魏" panose="02010800040101010101" pitchFamily="2" charset="-122"/>
                <a:ea typeface="华文新魏" panose="02010800040101010101" pitchFamily="2" charset="-122"/>
              </a:rPr>
              <a:t>70</a:t>
            </a:r>
            <a:r>
              <a:rPr lang="zh-CN" altLang="en-US" sz="2400" dirty="0">
                <a:latin typeface="华文新魏" panose="02010800040101010101" pitchFamily="2" charset="-122"/>
                <a:ea typeface="华文新魏" panose="02010800040101010101" pitchFamily="2" charset="-122"/>
              </a:rPr>
              <a:t>周年大会上发表重要讲话</a:t>
            </a:r>
          </a:p>
        </p:txBody>
      </p:sp>
      <p:sp>
        <p:nvSpPr>
          <p:cNvPr id="22531" name="TextBox 5"/>
          <p:cNvSpPr txBox="1"/>
          <p:nvPr/>
        </p:nvSpPr>
        <p:spPr>
          <a:xfrm>
            <a:off x="4087813" y="239713"/>
            <a:ext cx="4127500" cy="1569660"/>
          </a:xfrm>
          <a:prstGeom prst="rect">
            <a:avLst/>
          </a:prstGeom>
          <a:noFill/>
          <a:ln w="9525">
            <a:noFill/>
          </a:ln>
        </p:spPr>
        <p:txBody>
          <a:bodyPr anchor="t" anchorCtr="0">
            <a:spAutoFit/>
          </a:bodyPr>
          <a:lstStyle/>
          <a:p>
            <a:r>
              <a:rPr lang="zh-CN" altLang="en-US" sz="4800" b="1" dirty="0">
                <a:solidFill>
                  <a:schemeClr val="tx2"/>
                </a:solidFill>
                <a:latin typeface="Times New Roman" panose="02020603050405020304" pitchFamily="18" charset="0"/>
                <a:ea typeface="隶书" panose="02010509060101010101" pitchFamily="49" charset="-122"/>
              </a:rPr>
              <a:t>中华民族伟大</a:t>
            </a:r>
            <a:endParaRPr lang="en-US" altLang="zh-CN" sz="4800" b="1" dirty="0">
              <a:solidFill>
                <a:schemeClr val="tx2"/>
              </a:solidFill>
              <a:latin typeface="Times New Roman" panose="02020603050405020304" pitchFamily="18" charset="0"/>
              <a:ea typeface="隶书" panose="02010509060101010101" pitchFamily="49" charset="-122"/>
            </a:endParaRPr>
          </a:p>
          <a:p>
            <a:r>
              <a:rPr lang="zh-CN" altLang="en-US" sz="4800" b="1" dirty="0">
                <a:solidFill>
                  <a:schemeClr val="tx2"/>
                </a:solidFill>
                <a:latin typeface="Times New Roman" panose="02020603050405020304" pitchFamily="18" charset="0"/>
                <a:ea typeface="隶书" panose="02010509060101010101" pitchFamily="49" charset="-122"/>
              </a:rPr>
              <a:t>的抗战精神</a:t>
            </a:r>
          </a:p>
        </p:txBody>
      </p:sp>
      <p:pic>
        <p:nvPicPr>
          <p:cNvPr id="22532" name="图片 1" descr="QQ截图20210906011001"/>
          <p:cNvPicPr>
            <a:picLocks noChangeAspect="1"/>
          </p:cNvPicPr>
          <p:nvPr/>
        </p:nvPicPr>
        <p:blipFill>
          <a:blip r:embed="rId2"/>
          <a:stretch>
            <a:fillRect/>
          </a:stretch>
        </p:blipFill>
        <p:spPr>
          <a:xfrm>
            <a:off x="422275" y="46038"/>
            <a:ext cx="3240088" cy="2468562"/>
          </a:xfrm>
          <a:prstGeom prst="rect">
            <a:avLst/>
          </a:prstGeom>
          <a:noFill/>
          <a:ln w="9525">
            <a:noFill/>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slide(fromTop)">
                                      <p:cBhvr>
                                        <p:cTn id="7" dur="2000"/>
                                        <p:tgtEl>
                                          <p:spTgt spid="9218"/>
                                        </p:tgtEl>
                                      </p:cBhvr>
                                    </p:animEffect>
                                  </p:childTnLst>
                                  <p:subTnLst>
                                    <p:set>
                                      <p:cBhvr override="childStyle">
                                        <p:cTn dur="1" fill="hold" display="0" masterRel="nextClick" afterEffect="1"/>
                                        <p:tgtEl>
                                          <p:spTgt spid="92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1438275" y="1206500"/>
            <a:ext cx="4929188" cy="706438"/>
          </a:xfrm>
          <a:prstGeom prst="rect">
            <a:avLst/>
          </a:prstGeom>
          <a:noFill/>
          <a:ln w="9525">
            <a:noFill/>
            <a:miter lim="800000"/>
          </a:ln>
        </p:spPr>
        <p:txBody>
          <a:bodyPr>
            <a:spAutoFit/>
          </a:bodyPr>
          <a:lstStyle/>
          <a:p>
            <a:pPr marR="0" defTabSz="914400" eaLnBrk="0" hangingPunct="0">
              <a:spcBef>
                <a:spcPct val="50000"/>
              </a:spcBef>
              <a:buClrTx/>
              <a:buSzTx/>
              <a:buFont typeface="Arial" panose="020B0604020202020204" pitchFamily="34" charset="0"/>
              <a:defRPr/>
            </a:pPr>
            <a:r>
              <a:rPr kumimoji="0" lang="zh-CN" altLang="en-US" sz="40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国防的含义</a:t>
            </a:r>
          </a:p>
        </p:txBody>
      </p:sp>
      <p:sp>
        <p:nvSpPr>
          <p:cNvPr id="10243" name="Text Box 9"/>
          <p:cNvSpPr txBox="1"/>
          <p:nvPr/>
        </p:nvSpPr>
        <p:spPr>
          <a:xfrm>
            <a:off x="428625" y="2071688"/>
            <a:ext cx="8064500" cy="3386137"/>
          </a:xfrm>
          <a:prstGeom prst="rect">
            <a:avLst/>
          </a:prstGeom>
          <a:noFill/>
          <a:ln w="9525">
            <a:noFill/>
          </a:ln>
        </p:spPr>
        <p:txBody>
          <a:bodyPr anchor="t" anchorCtr="0">
            <a:spAutoFit/>
          </a:bodyPr>
          <a:lstStyle/>
          <a:p>
            <a:pPr>
              <a:lnSpc>
                <a:spcPct val="120000"/>
              </a:lnSpc>
              <a:spcBef>
                <a:spcPct val="50000"/>
              </a:spcBef>
            </a:pPr>
            <a:r>
              <a:rPr lang="en-US" altLang="zh-CN" sz="3600" dirty="0">
                <a:solidFill>
                  <a:srgbClr val="FFFF00"/>
                </a:solidFill>
                <a:latin typeface="Times New Roman" panose="02020603050405020304" pitchFamily="18" charset="0"/>
                <a:ea typeface="黑体" panose="02010609060101010101" pitchFamily="49" charset="-122"/>
              </a:rPr>
              <a:t>        </a:t>
            </a:r>
            <a:r>
              <a:rPr lang="zh-CN" altLang="en-US" sz="3600" b="1" dirty="0">
                <a:solidFill>
                  <a:srgbClr val="0000FF"/>
                </a:solidFill>
                <a:latin typeface="Times New Roman" panose="02020603050405020304" pitchFamily="18" charset="0"/>
                <a:ea typeface="黑体" panose="02010609060101010101" pitchFamily="49" charset="-122"/>
              </a:rPr>
              <a:t>国防</a:t>
            </a:r>
            <a:r>
              <a:rPr lang="zh-CN" altLang="en-US" sz="3600" dirty="0">
                <a:latin typeface="Times New Roman" panose="02020603050405020304" pitchFamily="18" charset="0"/>
                <a:ea typeface="黑体" panose="02010609060101010101" pitchFamily="49" charset="-122"/>
              </a:rPr>
              <a:t>是国家防备和抵抗侵略、制止武装颠覆，保卫国家主权、统一、领土完整和安全所进行的军事活动，以及与军事有关的政治、经济、外交、科技、教育等方面的活动。</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971550" y="2997200"/>
            <a:ext cx="1600200" cy="1752600"/>
            <a:chOff x="0" y="0"/>
            <a:chExt cx="1008" cy="1104"/>
          </a:xfrm>
        </p:grpSpPr>
        <p:sp>
          <p:nvSpPr>
            <p:cNvPr id="24578" name="Rectangle 6"/>
            <p:cNvSpPr/>
            <p:nvPr/>
          </p:nvSpPr>
          <p:spPr>
            <a:xfrm>
              <a:off x="0" y="0"/>
              <a:ext cx="1008" cy="1104"/>
            </a:xfrm>
            <a:prstGeom prst="rect">
              <a:avLst/>
            </a:prstGeom>
            <a:noFill/>
            <a:ln w="127000" cap="flat" cmpd="sng">
              <a:solidFill>
                <a:srgbClr val="FF0000"/>
              </a:solidFill>
              <a:prstDash val="solid"/>
              <a:miter/>
              <a:headEnd type="none" w="med" len="med"/>
              <a:tailEnd type="none" w="med" len="med"/>
            </a:ln>
            <a:effectLst>
              <a:outerShdw dist="35921" dir="2699999" algn="ctr" rotWithShape="0">
                <a:schemeClr val="accent2"/>
              </a:outerShdw>
            </a:effectLst>
          </p:spPr>
          <p:txBody>
            <a:bodyPr wrap="none" anchor="ctr" anchorCtr="0"/>
            <a:lstStyle/>
            <a:p>
              <a:pPr>
                <a:spcBef>
                  <a:spcPct val="50000"/>
                </a:spcBef>
              </a:pPr>
              <a:endParaRPr lang="zh-CN" altLang="en-US" sz="3600" dirty="0">
                <a:solidFill>
                  <a:srgbClr val="FFFF00"/>
                </a:solidFill>
                <a:latin typeface="Times New Roman" panose="02020603050405020304" pitchFamily="18" charset="0"/>
                <a:ea typeface="黑体" panose="02010609060101010101" pitchFamily="49" charset="-122"/>
              </a:endParaRPr>
            </a:p>
          </p:txBody>
        </p:sp>
        <p:sp>
          <p:nvSpPr>
            <p:cNvPr id="24579" name="Rectangle 7"/>
            <p:cNvSpPr/>
            <p:nvPr/>
          </p:nvSpPr>
          <p:spPr>
            <a:xfrm>
              <a:off x="192" y="432"/>
              <a:ext cx="288" cy="336"/>
            </a:xfrm>
            <a:prstGeom prst="rect">
              <a:avLst/>
            </a:prstGeom>
            <a:noFill/>
            <a:ln w="76200" cap="flat" cmpd="sng">
              <a:solidFill>
                <a:srgbClr val="FF0000"/>
              </a:solidFill>
              <a:prstDash val="solid"/>
              <a:miter/>
              <a:headEnd type="none" w="med" len="med"/>
              <a:tailEnd type="none" w="med" len="med"/>
            </a:ln>
            <a:effectLst>
              <a:outerShdw dist="35921" dir="2699999" algn="ctr" rotWithShape="0">
                <a:srgbClr val="FFCCCC"/>
              </a:outerShdw>
            </a:effectLst>
          </p:spPr>
          <p:txBody>
            <a:bodyPr wrap="none" anchor="ctr" anchorCtr="0"/>
            <a:lstStyle/>
            <a:p>
              <a:pPr>
                <a:spcBef>
                  <a:spcPct val="50000"/>
                </a:spcBef>
              </a:pPr>
              <a:endParaRPr lang="zh-CN" altLang="en-US" sz="3600" dirty="0">
                <a:solidFill>
                  <a:srgbClr val="FFFF00"/>
                </a:solidFill>
                <a:latin typeface="Times New Roman" panose="02020603050405020304" pitchFamily="18" charset="0"/>
                <a:ea typeface="黑体" panose="02010609060101010101" pitchFamily="49" charset="-122"/>
              </a:endParaRPr>
            </a:p>
          </p:txBody>
        </p:sp>
        <p:sp>
          <p:nvSpPr>
            <p:cNvPr id="24580" name="Line 8"/>
            <p:cNvSpPr/>
            <p:nvPr/>
          </p:nvSpPr>
          <p:spPr>
            <a:xfrm flipV="1">
              <a:off x="144" y="864"/>
              <a:ext cx="432" cy="48"/>
            </a:xfrm>
            <a:prstGeom prst="line">
              <a:avLst/>
            </a:prstGeom>
            <a:ln w="76200" cap="flat" cmpd="sng">
              <a:solidFill>
                <a:srgbClr val="FF0000"/>
              </a:solidFill>
              <a:prstDash val="solid"/>
              <a:round/>
              <a:headEnd type="none" w="med" len="med"/>
              <a:tailEnd type="none" w="med" len="med"/>
            </a:ln>
            <a:effectLst>
              <a:outerShdw dist="35921" dir="2699999" algn="ctr" rotWithShape="0">
                <a:srgbClr val="FFCCCC"/>
              </a:outerShdw>
            </a:effectLst>
          </p:spPr>
        </p:sp>
        <p:grpSp>
          <p:nvGrpSpPr>
            <p:cNvPr id="24581" name="Group 9"/>
            <p:cNvGrpSpPr/>
            <p:nvPr/>
          </p:nvGrpSpPr>
          <p:grpSpPr>
            <a:xfrm>
              <a:off x="144" y="96"/>
              <a:ext cx="720" cy="864"/>
              <a:chOff x="0" y="0"/>
              <a:chExt cx="720" cy="864"/>
            </a:xfrm>
          </p:grpSpPr>
          <p:grpSp>
            <p:nvGrpSpPr>
              <p:cNvPr id="24582" name="Group 10"/>
              <p:cNvGrpSpPr/>
              <p:nvPr/>
            </p:nvGrpSpPr>
            <p:grpSpPr>
              <a:xfrm>
                <a:off x="0" y="0"/>
                <a:ext cx="720" cy="816"/>
                <a:chOff x="0" y="0"/>
                <a:chExt cx="720" cy="816"/>
              </a:xfrm>
            </p:grpSpPr>
            <p:sp>
              <p:nvSpPr>
                <p:cNvPr id="24583" name="Line 11"/>
                <p:cNvSpPr/>
                <p:nvPr/>
              </p:nvSpPr>
              <p:spPr>
                <a:xfrm>
                  <a:off x="0" y="192"/>
                  <a:ext cx="672" cy="0"/>
                </a:xfrm>
                <a:prstGeom prst="line">
                  <a:avLst/>
                </a:prstGeom>
                <a:ln w="88900" cap="flat" cmpd="sng">
                  <a:solidFill>
                    <a:srgbClr val="FF0000"/>
                  </a:solidFill>
                  <a:prstDash val="solid"/>
                  <a:round/>
                  <a:headEnd type="none" w="med" len="med"/>
                  <a:tailEnd type="none" w="med" len="med"/>
                </a:ln>
                <a:effectLst>
                  <a:outerShdw dist="74053" dir="1857825" algn="ctr" rotWithShape="0">
                    <a:schemeClr val="tx2"/>
                  </a:outerShdw>
                </a:effectLst>
              </p:spPr>
            </p:sp>
            <p:sp>
              <p:nvSpPr>
                <p:cNvPr id="24584" name="Line 12"/>
                <p:cNvSpPr/>
                <p:nvPr/>
              </p:nvSpPr>
              <p:spPr>
                <a:xfrm>
                  <a:off x="240" y="0"/>
                  <a:ext cx="480" cy="816"/>
                </a:xfrm>
                <a:prstGeom prst="line">
                  <a:avLst/>
                </a:prstGeom>
                <a:ln w="88900" cap="flat" cmpd="sng">
                  <a:solidFill>
                    <a:srgbClr val="FF0000"/>
                  </a:solidFill>
                  <a:prstDash val="solid"/>
                  <a:round/>
                  <a:headEnd type="none" w="med" len="med"/>
                  <a:tailEnd type="none" w="med" len="med"/>
                </a:ln>
                <a:effectLst>
                  <a:outerShdw dist="74053" dir="1857825" algn="ctr" rotWithShape="0">
                    <a:schemeClr val="tx2"/>
                  </a:outerShdw>
                </a:effectLst>
              </p:spPr>
            </p:sp>
            <p:sp>
              <p:nvSpPr>
                <p:cNvPr id="24585" name="Line 13"/>
                <p:cNvSpPr/>
                <p:nvPr/>
              </p:nvSpPr>
              <p:spPr>
                <a:xfrm>
                  <a:off x="432" y="0"/>
                  <a:ext cx="144" cy="96"/>
                </a:xfrm>
                <a:prstGeom prst="line">
                  <a:avLst/>
                </a:prstGeom>
                <a:ln w="88900" cap="flat" cmpd="sng">
                  <a:solidFill>
                    <a:srgbClr val="FF0000"/>
                  </a:solidFill>
                  <a:prstDash val="solid"/>
                  <a:round/>
                  <a:headEnd type="none" w="med" len="med"/>
                  <a:tailEnd type="none" w="med" len="med"/>
                </a:ln>
                <a:effectLst>
                  <a:outerShdw dist="74053" dir="1857825" algn="ctr" rotWithShape="0">
                    <a:schemeClr val="tx2"/>
                  </a:outerShdw>
                </a:effectLst>
              </p:spPr>
            </p:sp>
          </p:grpSp>
          <p:sp>
            <p:nvSpPr>
              <p:cNvPr id="24586" name="Line 14"/>
              <p:cNvSpPr/>
              <p:nvPr/>
            </p:nvSpPr>
            <p:spPr>
              <a:xfrm flipH="1">
                <a:off x="480" y="336"/>
                <a:ext cx="192" cy="528"/>
              </a:xfrm>
              <a:prstGeom prst="line">
                <a:avLst/>
              </a:prstGeom>
              <a:ln w="76200" cap="flat" cmpd="sng">
                <a:solidFill>
                  <a:srgbClr val="FF0000"/>
                </a:solidFill>
                <a:prstDash val="solid"/>
                <a:round/>
                <a:headEnd type="none" w="med" len="med"/>
                <a:tailEnd type="none" w="med" len="med"/>
              </a:ln>
              <a:effectLst>
                <a:outerShdw dist="53882" dir="2699999" algn="ctr" rotWithShape="0">
                  <a:schemeClr val="tx2"/>
                </a:outerShdw>
              </a:effectLst>
            </p:spPr>
          </p:sp>
        </p:grpSp>
      </p:grpSp>
      <p:pic>
        <p:nvPicPr>
          <p:cNvPr id="4" name="Picture 15" descr="“口”字 拷贝"/>
          <p:cNvPicPr>
            <a:picLocks noChangeAspect="1"/>
          </p:cNvPicPr>
          <p:nvPr/>
        </p:nvPicPr>
        <p:blipFill>
          <a:blip r:embed="rId2"/>
          <a:stretch>
            <a:fillRect/>
          </a:stretch>
        </p:blipFill>
        <p:spPr>
          <a:xfrm>
            <a:off x="3708400" y="3141663"/>
            <a:ext cx="765175" cy="638175"/>
          </a:xfrm>
          <a:prstGeom prst="rect">
            <a:avLst/>
          </a:prstGeom>
          <a:noFill/>
          <a:ln w="9525">
            <a:noFill/>
          </a:ln>
        </p:spPr>
      </p:pic>
      <p:pic>
        <p:nvPicPr>
          <p:cNvPr id="11277" name="Picture 16" descr="“一”字 拷贝"/>
          <p:cNvPicPr>
            <a:picLocks noChangeAspect="1"/>
          </p:cNvPicPr>
          <p:nvPr/>
        </p:nvPicPr>
        <p:blipFill>
          <a:blip r:embed="rId3"/>
          <a:stretch>
            <a:fillRect/>
          </a:stretch>
        </p:blipFill>
        <p:spPr>
          <a:xfrm>
            <a:off x="3771900" y="3843338"/>
            <a:ext cx="609600" cy="774700"/>
          </a:xfrm>
          <a:prstGeom prst="rect">
            <a:avLst/>
          </a:prstGeom>
          <a:noFill/>
          <a:ln w="9525">
            <a:noFill/>
          </a:ln>
        </p:spPr>
      </p:pic>
      <p:pic>
        <p:nvPicPr>
          <p:cNvPr id="11278" name="Picture 17" descr="“戈”字 拷贝"/>
          <p:cNvPicPr>
            <a:picLocks noChangeAspect="1"/>
          </p:cNvPicPr>
          <p:nvPr/>
        </p:nvPicPr>
        <p:blipFill>
          <a:blip r:embed="rId4"/>
          <a:stretch>
            <a:fillRect/>
          </a:stretch>
        </p:blipFill>
        <p:spPr>
          <a:xfrm>
            <a:off x="5219700" y="3213100"/>
            <a:ext cx="1447800" cy="1066800"/>
          </a:xfrm>
          <a:prstGeom prst="rect">
            <a:avLst/>
          </a:prstGeom>
          <a:noFill/>
          <a:ln w="9525">
            <a:noFill/>
          </a:ln>
        </p:spPr>
      </p:pic>
      <p:pic>
        <p:nvPicPr>
          <p:cNvPr id="11279" name="Picture 18" descr="“口”字 拷贝"/>
          <p:cNvPicPr>
            <a:picLocks noChangeAspect="1"/>
          </p:cNvPicPr>
          <p:nvPr/>
        </p:nvPicPr>
        <p:blipFill>
          <a:blip r:embed="rId5"/>
          <a:stretch>
            <a:fillRect/>
          </a:stretch>
        </p:blipFill>
        <p:spPr>
          <a:xfrm>
            <a:off x="7429500" y="3005138"/>
            <a:ext cx="1385888" cy="1524000"/>
          </a:xfrm>
          <a:prstGeom prst="rect">
            <a:avLst/>
          </a:prstGeom>
          <a:noFill/>
          <a:ln w="9525">
            <a:noFill/>
          </a:ln>
        </p:spPr>
      </p:pic>
      <p:sp>
        <p:nvSpPr>
          <p:cNvPr id="15375" name="Rectangle 2"/>
          <p:cNvSpPr>
            <a:spLocks noGrp="1"/>
          </p:cNvSpPr>
          <p:nvPr>
            <p:ph type="title" idx="4294967295"/>
          </p:nvPr>
        </p:nvSpPr>
        <p:spPr>
          <a:xfrm>
            <a:off x="684213" y="1196975"/>
            <a:ext cx="7772400" cy="1143000"/>
          </a:xfrm>
          <a:effectLst>
            <a:outerShdw dist="35921" dir="2699999" algn="ctr" rotWithShape="0">
              <a:schemeClr val="bg2">
                <a:alpha val="50000"/>
              </a:schemeClr>
            </a:outerShdw>
          </a:effectLst>
        </p:spPr>
        <p:txBody>
          <a:bodyPr vert="horz" wrap="square" lIns="91440" tIns="45720" rIns="91440" bIns="45720" anchor="ct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3600" b="1" i="0" u="none" strike="noStrike"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sym typeface="+mn-ea"/>
              </a:rPr>
              <a:t>一、</a:t>
            </a:r>
            <a:r>
              <a:rPr kumimoji="0" lang="zh-CN" altLang="en-US" sz="3600" b="1" i="0" u="none" strike="noStrike"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国防的主体:国家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278"/>
                                        </p:tgtEl>
                                        <p:attrNameLst>
                                          <p:attrName>style.visibility</p:attrName>
                                        </p:attrNameLst>
                                      </p:cBhvr>
                                      <p:to>
                                        <p:strVal val="visible"/>
                                      </p:to>
                                    </p:set>
                                    <p:animEffect transition="in" filter="randombar(horizontal)">
                                      <p:cBhvr>
                                        <p:cTn id="12" dur="500"/>
                                        <p:tgtEl>
                                          <p:spTgt spid="11278"/>
                                        </p:tgtEl>
                                      </p:cBhvr>
                                    </p:animEffect>
                                  </p:childTnLst>
                                </p:cTn>
                              </p:par>
                            </p:childTnLst>
                          </p:cTn>
                        </p:par>
                        <p:par>
                          <p:cTn id="13" fill="hold">
                            <p:stCondLst>
                              <p:cond delay="500"/>
                            </p:stCondLst>
                            <p:childTnLst>
                              <p:par>
                                <p:cTn id="14" presetID="15"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1000" fill="hold"/>
                                        <p:tgtEl>
                                          <p:spTgt spid="4"/>
                                        </p:tgtEl>
                                        <p:attrNameLst>
                                          <p:attrName>ppt_w</p:attrName>
                                        </p:attrNameLst>
                                      </p:cBhvr>
                                      <p:tavLst>
                                        <p:tav tm="0">
                                          <p:val>
                                            <p:fltVal val="0"/>
                                          </p:val>
                                        </p:tav>
                                        <p:tav tm="100000">
                                          <p:val>
                                            <p:strVal val="#ppt_w"/>
                                          </p:val>
                                        </p:tav>
                                      </p:tavLst>
                                    </p:anim>
                                    <p:anim calcmode="lin" valueType="num">
                                      <p:cBhvr>
                                        <p:cTn id="17" dur="1000" fill="hold"/>
                                        <p:tgtEl>
                                          <p:spTgt spid="4"/>
                                        </p:tgtEl>
                                        <p:attrNameLst>
                                          <p:attrName>ppt_h</p:attrName>
                                        </p:attrNameLst>
                                      </p:cBhvr>
                                      <p:tavLst>
                                        <p:tav tm="0">
                                          <p:val>
                                            <p:fltVal val="0"/>
                                          </p:val>
                                        </p:tav>
                                        <p:tav tm="100000">
                                          <p:val>
                                            <p:strVal val="#ppt_h"/>
                                          </p:val>
                                        </p:tav>
                                      </p:tavLst>
                                    </p:anim>
                                    <p:anim calcmode="lin" valueType="num">
                                      <p:cBhvr>
                                        <p:cTn id="18"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20" fill="hold">
                            <p:stCondLst>
                              <p:cond delay="1500"/>
                            </p:stCondLst>
                            <p:childTnLst>
                              <p:par>
                                <p:cTn id="21" presetID="15" presetClass="entr" presetSubtype="0" fill="hold" nodeType="afterEffect">
                                  <p:stCondLst>
                                    <p:cond delay="0"/>
                                  </p:stCondLst>
                                  <p:childTnLst>
                                    <p:set>
                                      <p:cBhvr>
                                        <p:cTn id="22" dur="1" fill="hold">
                                          <p:stCondLst>
                                            <p:cond delay="0"/>
                                          </p:stCondLst>
                                        </p:cTn>
                                        <p:tgtEl>
                                          <p:spTgt spid="11277"/>
                                        </p:tgtEl>
                                        <p:attrNameLst>
                                          <p:attrName>style.visibility</p:attrName>
                                        </p:attrNameLst>
                                      </p:cBhvr>
                                      <p:to>
                                        <p:strVal val="visible"/>
                                      </p:to>
                                    </p:set>
                                    <p:anim calcmode="lin" valueType="num">
                                      <p:cBhvr>
                                        <p:cTn id="23" dur="1000" fill="hold"/>
                                        <p:tgtEl>
                                          <p:spTgt spid="11277"/>
                                        </p:tgtEl>
                                        <p:attrNameLst>
                                          <p:attrName>ppt_w</p:attrName>
                                        </p:attrNameLst>
                                      </p:cBhvr>
                                      <p:tavLst>
                                        <p:tav tm="0">
                                          <p:val>
                                            <p:fltVal val="0"/>
                                          </p:val>
                                        </p:tav>
                                        <p:tav tm="100000">
                                          <p:val>
                                            <p:strVal val="#ppt_w"/>
                                          </p:val>
                                        </p:tav>
                                      </p:tavLst>
                                    </p:anim>
                                    <p:anim calcmode="lin" valueType="num">
                                      <p:cBhvr>
                                        <p:cTn id="24" dur="1000" fill="hold"/>
                                        <p:tgtEl>
                                          <p:spTgt spid="11277"/>
                                        </p:tgtEl>
                                        <p:attrNameLst>
                                          <p:attrName>ppt_h</p:attrName>
                                        </p:attrNameLst>
                                      </p:cBhvr>
                                      <p:tavLst>
                                        <p:tav tm="0">
                                          <p:val>
                                            <p:fltVal val="0"/>
                                          </p:val>
                                        </p:tav>
                                        <p:tav tm="100000">
                                          <p:val>
                                            <p:strVal val="#ppt_h"/>
                                          </p:val>
                                        </p:tav>
                                      </p:tavLst>
                                    </p:anim>
                                    <p:anim calcmode="lin" valueType="num">
                                      <p:cBhvr>
                                        <p:cTn id="25" dur="1000" fill="hold"/>
                                        <p:tgtEl>
                                          <p:spTgt spid="1127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1277"/>
                                        </p:tgtEl>
                                        <p:attrNameLst>
                                          <p:attrName>ppt_y</p:attrName>
                                        </p:attrNameLst>
                                      </p:cBhvr>
                                      <p:tavLst>
                                        <p:tav tm="0" fmla="#ppt_y+(sin(-2*pi*(1-$))*-#ppt_x+cos(-2*pi*(1-$))*(1-#ppt_y))*(1-$)">
                                          <p:val>
                                            <p:fltVal val="0"/>
                                          </p:val>
                                        </p:tav>
                                        <p:tav tm="100000">
                                          <p:val>
                                            <p:fltVal val="1"/>
                                          </p:val>
                                        </p:tav>
                                      </p:tavLst>
                                    </p:anim>
                                  </p:childTnLst>
                                </p:cTn>
                              </p:par>
                            </p:childTnLst>
                          </p:cTn>
                        </p:par>
                        <p:par>
                          <p:cTn id="27" fill="hold">
                            <p:stCondLst>
                              <p:cond delay="2500"/>
                            </p:stCondLst>
                            <p:childTnLst>
                              <p:par>
                                <p:cTn id="28" presetID="15" presetClass="entr" presetSubtype="0" fill="hold" nodeType="afterEffect">
                                  <p:stCondLst>
                                    <p:cond delay="0"/>
                                  </p:stCondLst>
                                  <p:childTnLst>
                                    <p:set>
                                      <p:cBhvr>
                                        <p:cTn id="29" dur="1" fill="hold">
                                          <p:stCondLst>
                                            <p:cond delay="0"/>
                                          </p:stCondLst>
                                        </p:cTn>
                                        <p:tgtEl>
                                          <p:spTgt spid="11279"/>
                                        </p:tgtEl>
                                        <p:attrNameLst>
                                          <p:attrName>style.visibility</p:attrName>
                                        </p:attrNameLst>
                                      </p:cBhvr>
                                      <p:to>
                                        <p:strVal val="visible"/>
                                      </p:to>
                                    </p:set>
                                    <p:anim calcmode="lin" valueType="num">
                                      <p:cBhvr>
                                        <p:cTn id="30" dur="1000" fill="hold"/>
                                        <p:tgtEl>
                                          <p:spTgt spid="11279"/>
                                        </p:tgtEl>
                                        <p:attrNameLst>
                                          <p:attrName>ppt_w</p:attrName>
                                        </p:attrNameLst>
                                      </p:cBhvr>
                                      <p:tavLst>
                                        <p:tav tm="0">
                                          <p:val>
                                            <p:fltVal val="0"/>
                                          </p:val>
                                        </p:tav>
                                        <p:tav tm="100000">
                                          <p:val>
                                            <p:strVal val="#ppt_w"/>
                                          </p:val>
                                        </p:tav>
                                      </p:tavLst>
                                    </p:anim>
                                    <p:anim calcmode="lin" valueType="num">
                                      <p:cBhvr>
                                        <p:cTn id="31" dur="1000" fill="hold"/>
                                        <p:tgtEl>
                                          <p:spTgt spid="11279"/>
                                        </p:tgtEl>
                                        <p:attrNameLst>
                                          <p:attrName>ppt_h</p:attrName>
                                        </p:attrNameLst>
                                      </p:cBhvr>
                                      <p:tavLst>
                                        <p:tav tm="0">
                                          <p:val>
                                            <p:fltVal val="0"/>
                                          </p:val>
                                        </p:tav>
                                        <p:tav tm="100000">
                                          <p:val>
                                            <p:strVal val="#ppt_h"/>
                                          </p:val>
                                        </p:tav>
                                      </p:tavLst>
                                    </p:anim>
                                    <p:anim calcmode="lin" valueType="num">
                                      <p:cBhvr>
                                        <p:cTn id="32" dur="1000" fill="hold"/>
                                        <p:tgtEl>
                                          <p:spTgt spid="11279"/>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1127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1740a1f-0d79-4e0b-b293-6a02b151450b"/>
  <p:tag name="COMMONDATA" val="eyJoZGlkIjoiZTA5NzZmOTA2N2VlY2I1NmMwOGY3ODQ4ODIyMWM3ZWM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28,&quot;width&quot;:11879}"/>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715,&quot;width&quot;:15060}"/>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2020</Words>
  <Application>Microsoft Office PowerPoint</Application>
  <PresentationFormat>全屏显示(4:3)</PresentationFormat>
  <Paragraphs>165</Paragraphs>
  <Slides>44</Slides>
  <Notes>0</Notes>
  <HiddenSlides>0</HiddenSlides>
  <MMClips>3</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44</vt:i4>
      </vt:variant>
    </vt:vector>
  </HeadingPairs>
  <TitlesOfParts>
    <vt:vector size="59" baseType="lpstr">
      <vt:lpstr>方正粗黑宋简体</vt:lpstr>
      <vt:lpstr>黑体</vt:lpstr>
      <vt:lpstr>华文楷体</vt:lpstr>
      <vt:lpstr>华文新魏</vt:lpstr>
      <vt:lpstr>华文中宋</vt:lpstr>
      <vt:lpstr>宋体</vt:lpstr>
      <vt:lpstr>Arial</vt:lpstr>
      <vt:lpstr>Cordia New</vt:lpstr>
      <vt:lpstr>Times New Roman</vt:lpstr>
      <vt:lpstr>Wingdings</vt:lpstr>
      <vt:lpstr>默认设计模板</vt:lpstr>
      <vt:lpstr>5_默认设计模板</vt:lpstr>
      <vt:lpstr>4_默认设计模板</vt:lpstr>
      <vt:lpstr>6_默认设计模板</vt:lpstr>
      <vt:lpstr>11_默认设计模板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一、国防的主体:国家</vt:lpstr>
      <vt:lpstr>PowerPoint 演示文稿</vt:lpstr>
      <vt:lpstr>二、国防的对象：侵略和武装颠覆</vt:lpstr>
      <vt:lpstr>PowerPoint 演示文稿</vt:lpstr>
      <vt:lpstr>中国二战贡献未被全面承认 世界欠中国的战争债</vt:lpstr>
      <vt:lpstr>中国二战贡献未被全面承认 世界欠中国战争债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洪磊：中国对南海诸岛及附近海域的主权无可争辩 2011-06-07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四、国防的手段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heye</dc:creator>
  <cp:lastModifiedBy>wQf fQ</cp:lastModifiedBy>
  <cp:revision>1189</cp:revision>
  <dcterms:created xsi:type="dcterms:W3CDTF">2011-10-03T01:32:00Z</dcterms:created>
  <dcterms:modified xsi:type="dcterms:W3CDTF">2024-11-05T15:44:57Z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2052-12.1.0.16388</vt:lpwstr>
  </property>
  <property fmtid="{D5CDD505-2E9C-101B-9397-08002B2CF9AE}" pid="4" name="KSOSaveFontToCloudKey">
    <vt:lpwstr>0_cloud</vt:lpwstr>
  </property>
  <property fmtid="{D5CDD505-2E9C-101B-9397-08002B2CF9AE}" pid="5" name="ICV">
    <vt:lpwstr>B5F733F7E5B8442490BBC4039CAD90D2</vt:lpwstr>
  </property>
</Properties>
</file>